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6"/>
  </p:notesMasterIdLst>
  <p:sldIdLst>
    <p:sldId id="337" r:id="rId2"/>
    <p:sldId id="409" r:id="rId3"/>
    <p:sldId id="411" r:id="rId4"/>
    <p:sldId id="412" r:id="rId5"/>
    <p:sldId id="407" r:id="rId6"/>
    <p:sldId id="408" r:id="rId7"/>
    <p:sldId id="413" r:id="rId8"/>
    <p:sldId id="400" r:id="rId9"/>
    <p:sldId id="416" r:id="rId10"/>
    <p:sldId id="417" r:id="rId11"/>
    <p:sldId id="414" r:id="rId12"/>
    <p:sldId id="418" r:id="rId13"/>
    <p:sldId id="419" r:id="rId14"/>
    <p:sldId id="420" r:id="rId1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5A9B"/>
    <a:srgbClr val="CC0066"/>
    <a:srgbClr val="FF9966"/>
    <a:srgbClr val="660033"/>
    <a:srgbClr val="9999FF"/>
    <a:srgbClr val="3333CC"/>
    <a:srgbClr val="718ABD"/>
    <a:srgbClr val="CCCC00"/>
    <a:srgbClr val="33CC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7" autoAdjust="0"/>
    <p:restoredTop sz="93396" autoAdjust="0"/>
  </p:normalViewPr>
  <p:slideViewPr>
    <p:cSldViewPr>
      <p:cViewPr varScale="1">
        <p:scale>
          <a:sx n="105" d="100"/>
          <a:sy n="105" d="100"/>
        </p:scale>
        <p:origin x="-17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06171047453382E-2"/>
          <c:y val="0.25555144864602325"/>
          <c:w val="0.76190476190476186"/>
          <c:h val="0.4932432432432432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8923">
              <a:noFill/>
            </a:ln>
          </c:spPr>
          <c:explosion val="4"/>
          <c:dPt>
            <c:idx val="0"/>
            <c:bubble3D val="0"/>
            <c:explosion val="11"/>
            <c:spPr>
              <a:solidFill>
                <a:srgbClr val="00FF00"/>
              </a:solidFill>
              <a:ln w="18923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108-4384-8FF7-6EED61B96B3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8923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08-4384-8FF7-6EED61B96B39}"/>
              </c:ext>
            </c:extLst>
          </c:dPt>
          <c:dPt>
            <c:idx val="2"/>
            <c:bubble3D val="0"/>
            <c:explosion val="11"/>
            <c:spPr>
              <a:solidFill>
                <a:srgbClr val="FFFF00"/>
              </a:solidFill>
              <a:ln w="18923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108-4384-8FF7-6EED61B96B39}"/>
              </c:ext>
            </c:extLst>
          </c:dPt>
          <c:dPt>
            <c:idx val="3"/>
            <c:bubble3D val="0"/>
            <c:explosion val="11"/>
            <c:spPr>
              <a:solidFill>
                <a:srgbClr val="FF00FF"/>
              </a:solidFill>
              <a:ln w="18923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08-4384-8FF7-6EED61B96B39}"/>
              </c:ext>
            </c:extLst>
          </c:dPt>
          <c:dLbls>
            <c:dLbl>
              <c:idx val="0"/>
              <c:layout>
                <c:manualLayout>
                  <c:x val="-0.11831268361939624"/>
                  <c:y val="-0.15661907133537215"/>
                </c:manualLayout>
              </c:layout>
              <c:tx>
                <c:rich>
                  <a:bodyPr/>
                  <a:lstStyle/>
                  <a:p>
                    <a:r>
                      <a:rPr lang="en-US" sz="1797" dirty="0"/>
                      <a:t>2</a:t>
                    </a:r>
                    <a:r>
                      <a:rPr lang="ru-RU" sz="1797" dirty="0"/>
                      <a:t>6,5</a:t>
                    </a:r>
                    <a:r>
                      <a:rPr lang="en-US" sz="1797" dirty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384-8FF7-6EED61B96B39}"/>
                </c:ext>
              </c:extLst>
            </c:dLbl>
            <c:dLbl>
              <c:idx val="1"/>
              <c:layout>
                <c:manualLayout>
                  <c:x val="0.19914088700082153"/>
                  <c:y val="6.2120509897057433E-2"/>
                </c:manualLayout>
              </c:layout>
              <c:tx>
                <c:rich>
                  <a:bodyPr/>
                  <a:lstStyle/>
                  <a:p>
                    <a:r>
                      <a:rPr lang="en-US" sz="1797" dirty="0"/>
                      <a:t>5</a:t>
                    </a:r>
                    <a:r>
                      <a:rPr lang="ru-RU" sz="1797" dirty="0"/>
                      <a:t>7,6</a:t>
                    </a:r>
                    <a:r>
                      <a:rPr lang="en-US" sz="1797" baseline="0" dirty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384-8FF7-6EED61B96B39}"/>
                </c:ext>
              </c:extLst>
            </c:dLbl>
            <c:dLbl>
              <c:idx val="2"/>
              <c:layout>
                <c:manualLayout>
                  <c:x val="-0.12772832405710138"/>
                  <c:y val="1.4168289078867755E-2"/>
                </c:manualLayout>
              </c:layout>
              <c:tx>
                <c:rich>
                  <a:bodyPr/>
                  <a:lstStyle/>
                  <a:p>
                    <a:r>
                      <a:rPr lang="en-US" sz="1797" dirty="0"/>
                      <a:t> 1</a:t>
                    </a:r>
                    <a:r>
                      <a:rPr lang="ru-RU" sz="1797" dirty="0"/>
                      <a:t>4,1</a:t>
                    </a:r>
                    <a:r>
                      <a:rPr lang="en-US" sz="1797" dirty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384-8FF7-6EED61B96B39}"/>
                </c:ext>
              </c:extLst>
            </c:dLbl>
            <c:dLbl>
              <c:idx val="3"/>
              <c:layout>
                <c:manualLayout>
                  <c:x val="-4.4282766813629167E-3"/>
                  <c:y val="-3.48027380006668E-2"/>
                </c:manualLayout>
              </c:layout>
              <c:tx>
                <c:rich>
                  <a:bodyPr/>
                  <a:lstStyle/>
                  <a:p>
                    <a:r>
                      <a:rPr lang="en-US" sz="1797" dirty="0"/>
                      <a:t>1</a:t>
                    </a:r>
                    <a:r>
                      <a:rPr lang="ru-RU" sz="1797" dirty="0"/>
                      <a:t>,8</a:t>
                    </a:r>
                    <a:r>
                      <a:rPr lang="en-US" sz="1797" dirty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384-8FF7-6EED61B96B39}"/>
                </c:ext>
              </c:extLst>
            </c:dLbl>
            <c:numFmt formatCode="\О\с\н\о\в\н\о\й" sourceLinked="0"/>
            <c:spPr>
              <a:noFill/>
              <a:ln w="25363">
                <a:noFill/>
              </a:ln>
            </c:spPr>
            <c:txPr>
              <a:bodyPr/>
              <a:lstStyle/>
              <a:p>
                <a:pPr>
                  <a:defRPr sz="1797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собственные доходы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15640.6</c:v>
                </c:pt>
                <c:pt idx="1">
                  <c:v>33976.300000000003</c:v>
                </c:pt>
                <c:pt idx="2">
                  <c:v>8350.1</c:v>
                </c:pt>
                <c:pt idx="3">
                  <c:v>1066.0999999999999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108-4384-8FF7-6EED61B96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2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78425926531035E-2"/>
          <c:y val="7.4856997284334802E-4"/>
          <c:w val="0.80182232429279676"/>
          <c:h val="0.938267281460321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 доходы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57150"/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7449158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EC-41B5-B201-2D4E072580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2191524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4EC-41B5-B201-2D4E07258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254272"/>
        <c:axId val="59255808"/>
        <c:axId val="0"/>
      </c:bar3DChart>
      <c:catAx>
        <c:axId val="5925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59255808"/>
        <c:crosses val="autoZero"/>
        <c:auto val="1"/>
        <c:lblAlgn val="ctr"/>
        <c:lblOffset val="100"/>
        <c:noMultiLvlLbl val="0"/>
      </c:catAx>
      <c:valAx>
        <c:axId val="59255808"/>
        <c:scaling>
          <c:orientation val="minMax"/>
          <c:min val="3000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925427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627796550157479E-2"/>
          <c:y val="8.9112385343104325E-2"/>
          <c:w val="0.55413930972439351"/>
          <c:h val="0.826050221735778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28575"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4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39F-469E-A011-3E502FFD2FCF}"/>
              </c:ext>
            </c:extLst>
          </c:dPt>
          <c:dPt>
            <c:idx val="1"/>
            <c:bubble3D val="0"/>
            <c:spPr>
              <a:solidFill>
                <a:srgbClr val="3BC348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39F-469E-A011-3E502FFD2FCF}"/>
              </c:ext>
            </c:extLst>
          </c:dPt>
          <c:dPt>
            <c:idx val="2"/>
            <c:bubble3D val="0"/>
            <c:spPr>
              <a:solidFill>
                <a:srgbClr val="C40CAA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39F-469E-A011-3E502FFD2FC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39F-469E-A011-3E502FFD2FCF}"/>
              </c:ext>
            </c:extLst>
          </c:dPt>
          <c:dPt>
            <c:idx val="4"/>
            <c:bubble3D val="0"/>
            <c:spPr>
              <a:solidFill>
                <a:srgbClr val="FF9900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39F-469E-A011-3E502FFD2FCF}"/>
              </c:ext>
            </c:extLst>
          </c:dPt>
          <c:dPt>
            <c:idx val="5"/>
            <c:bubble3D val="0"/>
            <c:spPr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39F-469E-A011-3E502FFD2FCF}"/>
              </c:ext>
            </c:extLst>
          </c:dPt>
          <c:dPt>
            <c:idx val="6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39F-469E-A011-3E502FFD2FCF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39F-469E-A011-3E502FFD2FCF}"/>
              </c:ext>
            </c:extLst>
          </c:dPt>
          <c:dPt>
            <c:idx val="8"/>
            <c:bubble3D val="0"/>
            <c:spPr>
              <a:solidFill>
                <a:schemeClr val="bg1">
                  <a:lumMod val="50000"/>
                </a:schemeClr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39F-469E-A011-3E502FFD2FCF}"/>
              </c:ext>
            </c:extLst>
          </c:dPt>
          <c:dLbls>
            <c:dLbl>
              <c:idx val="3"/>
              <c:layout>
                <c:manualLayout>
                  <c:x val="-1.7383156156376856E-2"/>
                  <c:y val="7.1996182025175224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effectLst/>
                      </a:rPr>
                      <a:t>6,3%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9F-469E-A011-3E502FFD2FCF}"/>
                </c:ext>
              </c:extLst>
            </c:dLbl>
            <c:dLbl>
              <c:idx val="5"/>
              <c:layout>
                <c:manualLayout>
                  <c:x val="-1.4340095906236277E-3"/>
                  <c:y val="-1.2824977265960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9F-469E-A011-3E502FFD2FCF}"/>
                </c:ext>
              </c:extLst>
            </c:dLbl>
            <c:dLbl>
              <c:idx val="6"/>
              <c:layout>
                <c:manualLayout>
                  <c:x val="-1.4338966853728065E-3"/>
                  <c:y val="-4.0612764622451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39F-469E-A011-3E502FFD2FCF}"/>
                </c:ext>
              </c:extLst>
            </c:dLbl>
            <c:dLbl>
              <c:idx val="7"/>
              <c:layout>
                <c:manualLayout>
                  <c:x val="8.2355941948788012E-3"/>
                  <c:y val="-0.1213724162070403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39F-469E-A011-3E502FFD2FCF}"/>
                </c:ext>
              </c:extLst>
            </c:dLbl>
            <c:dLbl>
              <c:idx val="8"/>
              <c:layout>
                <c:manualLayout>
                  <c:x val="4.3016900561184271E-3"/>
                  <c:y val="-0.130387268870599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/>
                      </a:rPr>
                      <a:t>0,1</a:t>
                    </a:r>
                    <a:r>
                      <a:rPr lang="en-US" dirty="0">
                        <a:effectLst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9F-469E-A011-3E502FFD2F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effectLst/>
                    <a:latin typeface="Arial Cyr" panose="020B0604020202020204" pitchFamily="34" charset="0"/>
                    <a:cs typeface="Arial Cyr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Образование </c:v>
                </c:pt>
                <c:pt idx="1">
                  <c:v>Здравоохранение</c:v>
                </c:pt>
                <c:pt idx="2">
                  <c:v>Жилищно-коммунальные услуги и жилищное строительство</c:v>
                </c:pt>
                <c:pt idx="3">
                  <c:v>Физическая культура, спорт, культура и СМИ</c:v>
                </c:pt>
                <c:pt idx="4">
                  <c:v>Социальная политика</c:v>
                </c:pt>
                <c:pt idx="5">
                  <c:v>Общегосударственная деятельность</c:v>
                </c:pt>
                <c:pt idx="6">
                  <c:v>Национальная экономика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0.32900000000000001</c:v>
                </c:pt>
                <c:pt idx="1">
                  <c:v>0.24</c:v>
                </c:pt>
                <c:pt idx="2">
                  <c:v>6.2E-2</c:v>
                </c:pt>
                <c:pt idx="3">
                  <c:v>6.3E-2</c:v>
                </c:pt>
                <c:pt idx="4">
                  <c:v>6.7000000000000004E-2</c:v>
                </c:pt>
                <c:pt idx="5">
                  <c:v>9.2999999999999999E-2</c:v>
                </c:pt>
                <c:pt idx="6">
                  <c:v>0.14499999999999999</c:v>
                </c:pt>
                <c:pt idx="7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639F-469E-A011-3E502FFD2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0.56045661073956066"/>
          <c:y val="1.1173340357642461E-2"/>
          <c:w val="0.43954338926043934"/>
          <c:h val="0.9471048915711876"/>
        </c:manualLayout>
      </c:layout>
      <c:overlay val="0"/>
      <c:spPr>
        <a:ln w="6350" cap="flat">
          <a:bevel/>
        </a:ln>
      </c:spPr>
      <c:txPr>
        <a:bodyPr/>
        <a:lstStyle/>
        <a:p>
          <a:pPr>
            <a:lnSpc>
              <a:spcPct val="100000"/>
            </a:lnSpc>
            <a:defRPr sz="14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90"/>
      <c:depthPercent val="8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450319333887826E-2"/>
          <c:y val="9.3900446246713329E-2"/>
          <c:w val="0.94756588607271863"/>
          <c:h val="0.906099553753286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explosion val="9"/>
          <c:dPt>
            <c:idx val="0"/>
            <c:bubble3D val="0"/>
            <c:explosion val="39"/>
            <c:spPr>
              <a:solidFill>
                <a:srgbClr val="3C0AF4"/>
              </a:solidFill>
              <a:ln>
                <a:solidFill>
                  <a:schemeClr val="tx1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4A5-4F25-9C6C-3528949DB61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4A5-4F25-9C6C-3528949DB615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65C-4264-BED5-01645782B60E}"/>
              </c:ext>
            </c:extLst>
          </c:dPt>
          <c:cat>
            <c:strRef>
              <c:f>Лист1!$A$2:$A$5</c:f>
              <c:strCache>
                <c:ptCount val="1"/>
                <c:pt idx="0">
                  <c:v>Кв.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4A5-4F25-9C6C-3528949DB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0"/>
      <c:perspective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1219623181374796E-2"/>
          <c:y val="6.5630090207783834E-2"/>
          <c:w val="0.88134427326698317"/>
          <c:h val="0.83592477448054259"/>
        </c:manualLayout>
      </c:layout>
      <c:bar3D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74450432"/>
        <c:axId val="74448896"/>
        <c:axId val="0"/>
      </c:bar3DChart>
      <c:valAx>
        <c:axId val="74448896"/>
        <c:scaling>
          <c:orientation val="minMax"/>
          <c:max val="1000"/>
          <c:min val="3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4450432"/>
        <c:crosses val="autoZero"/>
        <c:crossBetween val="between"/>
        <c:majorUnit val="250"/>
        <c:minorUnit val="250"/>
      </c:valAx>
      <c:catAx>
        <c:axId val="7445043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4448896"/>
        <c:crosses val="autoZero"/>
        <c:auto val="1"/>
        <c:lblAlgn val="ctr"/>
        <c:lblOffset val="100"/>
        <c:noMultiLvlLbl val="0"/>
      </c:catAx>
      <c:spPr>
        <a:scene3d>
          <a:camera prst="orthographicFront"/>
          <a:lightRig rig="threePt" dir="t"/>
        </a:scene3d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0.1174</cdr:x>
      <cdr:y>0.18526</cdr:y>
    </cdr:from>
    <cdr:to>
      <cdr:x>0.34908</cdr:x>
      <cdr:y>0.33581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22668" y="1125220"/>
          <a:ext cx="201803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Дотация</a:t>
          </a:r>
        </a:p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33 976,3 тыс. руб.</a:t>
          </a:r>
        </a:p>
      </cdr:txBody>
    </cdr:sp>
  </cdr:relSizeAnchor>
  <cdr:relSizeAnchor xmlns:cdr="http://schemas.openxmlformats.org/drawingml/2006/chartDrawing">
    <cdr:from>
      <cdr:x>0.53839</cdr:x>
      <cdr:y>0.16283</cdr:y>
    </cdr:from>
    <cdr:to>
      <cdr:x>0.7442</cdr:x>
      <cdr:y>0.27574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89672" y="989013"/>
          <a:ext cx="1792731" cy="685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Субвенции</a:t>
          </a:r>
        </a:p>
        <a:p xmlns:a="http://schemas.openxmlformats.org/drawingml/2006/main"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8 350,1 тыс. руб.</a:t>
          </a:r>
        </a:p>
      </cdr:txBody>
    </cdr:sp>
  </cdr:relSizeAnchor>
  <cdr:relSizeAnchor xmlns:cdr="http://schemas.openxmlformats.org/drawingml/2006/chartDrawing">
    <cdr:from>
      <cdr:x>0.86798</cdr:x>
      <cdr:y>0.46942</cdr:y>
    </cdr:from>
    <cdr:to>
      <cdr:x>0.99264</cdr:x>
      <cdr:y>0.47695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560628" y="2851150"/>
          <a:ext cx="108585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0.85034</cdr:x>
      <cdr:y>0.43555</cdr:y>
    </cdr:from>
    <cdr:to>
      <cdr:x>1</cdr:x>
      <cdr:y>0.55034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06958" y="2645410"/>
          <a:ext cx="1303655" cy="697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0.79078</cdr:x>
      <cdr:y>0.29892</cdr:y>
    </cdr:from>
    <cdr:to>
      <cdr:x>1</cdr:x>
      <cdr:y>0.48715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888178" y="1815582"/>
          <a:ext cx="1822434" cy="1143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Иные межбюджетные трансферты </a:t>
          </a:r>
        </a:p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1 066,1 тыс. руб.</a:t>
          </a:r>
        </a:p>
      </cdr:txBody>
    </cdr:sp>
  </cdr:relSizeAnchor>
  <cdr:relSizeAnchor xmlns:cdr="http://schemas.openxmlformats.org/drawingml/2006/chartDrawing">
    <cdr:from>
      <cdr:x>0.4504</cdr:x>
      <cdr:y>0.73807</cdr:y>
    </cdr:from>
    <cdr:to>
      <cdr:x>0.70103</cdr:x>
      <cdr:y>0.8698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23258" y="4482852"/>
          <a:ext cx="2183141" cy="800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Собственные доходы </a:t>
          </a:r>
        </a:p>
        <a:p xmlns:a="http://schemas.openxmlformats.org/drawingml/2006/main"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15 640,6 тыс. руб.</a:t>
          </a:r>
        </a:p>
      </cdr:txBody>
    </cdr:sp>
  </cdr:relSizeAnchor>
  <cdr:relSizeAnchor xmlns:cdr="http://schemas.openxmlformats.org/drawingml/2006/chartDrawing">
    <cdr:from>
      <cdr:x>0.18587</cdr:x>
      <cdr:y>0.2757</cdr:y>
    </cdr:from>
    <cdr:to>
      <cdr:x>0.2024</cdr:x>
      <cdr:y>0.34683</cdr:y>
    </cdr:to>
    <cdr:cxnSp macro="">
      <cdr:nvCxnSpPr>
        <cdr:cNvPr id="9" name="Прямая соединительная линия 8">
          <a:extLst xmlns:a="http://schemas.openxmlformats.org/drawingml/2006/main">
            <a:ext uri="{FF2B5EF4-FFF2-40B4-BE49-F238E27FC236}">
              <a16:creationId xmlns:a16="http://schemas.microsoft.com/office/drawing/2014/main" xmlns="" id="{61A35196-9E21-493E-A6B8-DADEB2C6D496}"/>
            </a:ext>
          </a:extLst>
        </cdr:cNvPr>
        <cdr:cNvCxnSpPr/>
      </cdr:nvCxnSpPr>
      <cdr:spPr>
        <a:xfrm xmlns:a="http://schemas.openxmlformats.org/drawingml/2006/main" flipH="1">
          <a:off x="1619002" y="1674540"/>
          <a:ext cx="144016" cy="43204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0.54133</cdr:x>
      <cdr:y>0.69064</cdr:y>
    </cdr:from>
    <cdr:to>
      <cdr:x>0.59093</cdr:x>
      <cdr:y>0.74992</cdr:y>
    </cdr:to>
    <cdr:cxnSp macro="">
      <cdr:nvCxnSpPr>
        <cdr:cNvPr id="14" name="Прямая соединительная линия 13">
          <a:extLst xmlns:a="http://schemas.openxmlformats.org/drawingml/2006/main">
            <a:ext uri="{FF2B5EF4-FFF2-40B4-BE49-F238E27FC236}">
              <a16:creationId xmlns:a16="http://schemas.microsoft.com/office/drawing/2014/main" xmlns="" id="{61A35196-9E21-493E-A6B8-DADEB2C6D496}"/>
            </a:ext>
          </a:extLst>
        </cdr:cNvPr>
        <cdr:cNvCxnSpPr/>
      </cdr:nvCxnSpPr>
      <cdr:spPr>
        <a:xfrm xmlns:a="http://schemas.openxmlformats.org/drawingml/2006/main" flipH="1">
          <a:off x="4715346" y="4194820"/>
          <a:ext cx="432048" cy="36004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0.6488</cdr:x>
      <cdr:y>0.25199</cdr:y>
    </cdr:from>
    <cdr:to>
      <cdr:x>0.70667</cdr:x>
      <cdr:y>0.35869</cdr:y>
    </cdr:to>
    <cdr:cxnSp macro="">
      <cdr:nvCxnSpPr>
        <cdr:cNvPr id="21" name="Прямая соединительная линия 20">
          <a:extLst xmlns:a="http://schemas.openxmlformats.org/drawingml/2006/main">
            <a:ext uri="{FF2B5EF4-FFF2-40B4-BE49-F238E27FC236}">
              <a16:creationId xmlns:a16="http://schemas.microsoft.com/office/drawing/2014/main" xmlns="" id="{61A35196-9E21-493E-A6B8-DADEB2C6D496}"/>
            </a:ext>
          </a:extLst>
        </cdr:cNvPr>
        <cdr:cNvCxnSpPr/>
      </cdr:nvCxnSpPr>
      <cdr:spPr>
        <a:xfrm xmlns:a="http://schemas.openxmlformats.org/drawingml/2006/main">
          <a:off x="5651450" y="1530524"/>
          <a:ext cx="504056" cy="64807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FF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0.78107</cdr:x>
      <cdr:y>0.46539</cdr:y>
    </cdr:from>
    <cdr:to>
      <cdr:x>0.83893</cdr:x>
      <cdr:y>0.50096</cdr:y>
    </cdr:to>
    <cdr:cxnSp macro="">
      <cdr:nvCxnSpPr>
        <cdr:cNvPr id="24" name="Прямая соединительная линия 23">
          <a:extLst xmlns:a="http://schemas.openxmlformats.org/drawingml/2006/main">
            <a:ext uri="{FF2B5EF4-FFF2-40B4-BE49-F238E27FC236}">
              <a16:creationId xmlns:a16="http://schemas.microsoft.com/office/drawing/2014/main" xmlns="" id="{61A35196-9E21-493E-A6B8-DADEB2C6D496}"/>
            </a:ext>
          </a:extLst>
        </cdr:cNvPr>
        <cdr:cNvCxnSpPr/>
      </cdr:nvCxnSpPr>
      <cdr:spPr>
        <a:xfrm xmlns:a="http://schemas.openxmlformats.org/drawingml/2006/main" flipH="1">
          <a:off x="6803578" y="2826668"/>
          <a:ext cx="504056" cy="2160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0.535</cdr:x>
      <cdr:y>0.79797</cdr:y>
    </cdr:from>
    <cdr:to>
      <cdr:x>0.64611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02832" y="4421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0.42125</cdr:x>
      <cdr:y>0.88137</cdr:y>
    </cdr:from>
    <cdr:to>
      <cdr:x>0.53236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66728" y="3989040"/>
          <a:ext cx="914400" cy="536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2400" b="1" dirty="0"/>
        </a:p>
      </cdr:txBody>
    </cdr:sp>
  </cdr:relSizeAnchor>
  <cdr:relSizeAnchor xmlns:cdr="http://schemas.openxmlformats.org/drawingml/2006/chartDrawing">
    <cdr:from>
      <cdr:x>0.42125</cdr:x>
      <cdr:y>0.65863</cdr:y>
    </cdr:from>
    <cdr:to>
      <cdr:x>0.53236</cdr:x>
      <cdr:y>0.77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66728" y="298092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0.3775</cdr:x>
      <cdr:y>0.6109</cdr:y>
    </cdr:from>
    <cdr:to>
      <cdr:x>0.52361</cdr:x>
      <cdr:y>0.70636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06688" y="2764904"/>
          <a:ext cx="120243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</cdr:x>
      <cdr:y>0.67454</cdr:y>
    </cdr:from>
    <cdr:to>
      <cdr:x>0.57611</cdr:x>
      <cdr:y>0.87657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26768" y="30529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0.38625</cdr:x>
      <cdr:y>0.73818</cdr:y>
    </cdr:from>
    <cdr:to>
      <cdr:x>0.50611</cdr:x>
      <cdr:y>0.83364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78696" y="3340968"/>
          <a:ext cx="98640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0.86875</cdr:x>
      <cdr:y>0.19724</cdr:y>
    </cdr:from>
    <cdr:to>
      <cdr:x>1</cdr:x>
      <cdr:y>0.37225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149480" y="892696"/>
          <a:ext cx="1080120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0.88889</cdr:x>
      <cdr:y>0.05405</cdr:y>
    </cdr:from>
    <cdr:to>
      <cdr:x>1</cdr:x>
      <cdr:y>0.25608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499176" y="2446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0.47059</cdr:x>
      <cdr:y>0.70004</cdr:y>
    </cdr:from>
    <cdr:to>
      <cdr:x>0.65733</cdr:x>
      <cdr:y>0.81141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304265" y="3168355"/>
          <a:ext cx="914380" cy="504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0.27941</cdr:x>
      <cdr:y>0.41366</cdr:y>
    </cdr:from>
    <cdr:to>
      <cdr:x>0.47059</cdr:x>
      <cdr:y>0.50912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368152" y="1872208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0.18674</cdr:x>
      <cdr:y>0.20203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0" y="-18448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  Налоговые  доходы</a:t>
          </a:r>
        </a:p>
      </cdr:txBody>
    </cdr:sp>
  </cdr:relSizeAnchor>
  <cdr:relSizeAnchor xmlns:cdr="http://schemas.openxmlformats.org/drawingml/2006/chartDrawing">
    <cdr:from>
      <cdr:x>0.63235</cdr:x>
      <cdr:y>0.0875</cdr:y>
    </cdr:from>
    <cdr:to>
      <cdr:x>0.8191</cdr:x>
      <cdr:y>0.28954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096344" y="3960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0.51471</cdr:x>
      <cdr:y>0</cdr:y>
    </cdr:from>
    <cdr:to>
      <cdr:x>0.99923</cdr:x>
      <cdr:y>0.0875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520280" y="0"/>
          <a:ext cx="2372510" cy="396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Неналоговые доходы</a:t>
          </a:r>
        </a:p>
      </cdr:txBody>
    </cdr:sp>
  </cdr:relSizeAnchor>
  <cdr:relSizeAnchor xmlns:cdr="http://schemas.openxmlformats.org/drawingml/2006/chartDrawing">
    <cdr:from>
      <cdr:x>0.48493</cdr:x>
      <cdr:y>0.41775</cdr:y>
    </cdr:from>
    <cdr:to>
      <cdr:x>0.88235</cdr:x>
      <cdr:y>0.52483</cdr:y>
    </cdr:to>
    <cdr:sp macro="" textlink="">
      <cdr:nvSpPr>
        <cdr:cNvPr id="17" name="Стрелка вправо 16"/>
        <cdr:cNvSpPr/>
      </cdr:nvSpPr>
      <cdr:spPr>
        <a:xfrm xmlns:a="http://schemas.openxmlformats.org/drawingml/2006/main">
          <a:off x="2374486" y="1890721"/>
          <a:ext cx="1945994" cy="4846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0.89706</cdr:x>
      <cdr:y>0.07955</cdr:y>
    </cdr:from>
    <cdr:to>
      <cdr:x>0.97059</cdr:x>
      <cdr:y>0.87505</cdr:y>
    </cdr:to>
    <cdr:sp macro="" textlink="">
      <cdr:nvSpPr>
        <cdr:cNvPr id="18" name="Левая фигурная скобка 17"/>
        <cdr:cNvSpPr/>
      </cdr:nvSpPr>
      <cdr:spPr>
        <a:xfrm xmlns:a="http://schemas.openxmlformats.org/drawingml/2006/main">
          <a:off x="4392488" y="360040"/>
          <a:ext cx="360040" cy="36004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0.29164</cdr:x>
      <cdr:y>0.41</cdr:y>
    </cdr:from>
    <cdr:to>
      <cdr:x>0.47838</cdr:x>
      <cdr:y>0.61204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428019" y="185566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latin typeface="Times New Roman" pitchFamily="18" charset="0"/>
              <a:cs typeface="Times New Roman" pitchFamily="18" charset="0"/>
            </a:rPr>
            <a:t>86,0%</a:t>
          </a:r>
        </a:p>
      </cdr:txBody>
    </cdr:sp>
  </cdr:relSizeAnchor>
  <cdr:relSizeAnchor xmlns:cdr="http://schemas.openxmlformats.org/drawingml/2006/chartDrawing">
    <cdr:from>
      <cdr:x>0.60294</cdr:x>
      <cdr:y>0.66822</cdr:y>
    </cdr:from>
    <cdr:to>
      <cdr:x>0.78969</cdr:x>
      <cdr:y>0.87025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952328" y="30243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0.46226</cdr:x>
      <cdr:y>0.69235</cdr:y>
    </cdr:from>
    <cdr:to>
      <cdr:x>0.649</cdr:x>
      <cdr:y>0.89438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2263468" y="31335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/>
            <a:t>14,0%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0.3147</cdr:x>
      <cdr:y>0.29769</cdr:y>
    </cdr:from>
    <cdr:to>
      <cdr:x>0.41589</cdr:x>
      <cdr:y>0.45521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43808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0.12404</cdr:y>
    </cdr:from>
    <cdr:to>
      <cdr:x>0.13943</cdr:x>
      <cdr:y>0.97991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720080"/>
          <a:ext cx="1260000" cy="496855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/>
        <a:lstStyle xmlns:a="http://schemas.openxmlformats.org/drawingml/2006/main"/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Агропромышленный комплекс –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7 954,7</a:t>
          </a:r>
        </a:p>
      </cdr:txBody>
    </cdr:sp>
  </cdr:relSizeAnchor>
  <cdr:relSizeAnchor xmlns:cdr="http://schemas.openxmlformats.org/drawingml/2006/chartDrawing">
    <cdr:from>
      <cdr:x>0.1633</cdr:x>
      <cdr:y>0.12404</cdr:y>
    </cdr:from>
    <cdr:to>
      <cdr:x>0.30273</cdr:x>
      <cdr:y>0.97981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1475656" y="720080"/>
          <a:ext cx="1260000" cy="4968000"/>
        </a:xfrm>
        <a:prstGeom xmlns:a="http://schemas.openxmlformats.org/drawingml/2006/main" prst="rect">
          <a:avLst/>
        </a:prstGeom>
        <a:solidFill xmlns:a="http://schemas.openxmlformats.org/drawingml/2006/main">
          <a:srgbClr val="718ABD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Промышленность и архитектура 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45,0 </a:t>
          </a:r>
        </a:p>
      </cdr:txBody>
    </cdr:sp>
  </cdr:relSizeAnchor>
  <cdr:relSizeAnchor xmlns:cdr="http://schemas.openxmlformats.org/drawingml/2006/chartDrawing">
    <cdr:from>
      <cdr:x>0.31874</cdr:x>
      <cdr:y>0.12404</cdr:y>
    </cdr:from>
    <cdr:to>
      <cdr:x>0.45818</cdr:x>
      <cdr:y>0.97981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2880320" y="720080"/>
          <a:ext cx="1260000" cy="4968000"/>
        </a:xfrm>
        <a:prstGeom xmlns:a="http://schemas.openxmlformats.org/drawingml/2006/main" prst="rect">
          <a:avLst/>
        </a:prstGeom>
        <a:solidFill xmlns:a="http://schemas.openxmlformats.org/drawingml/2006/main">
          <a:srgbClr val="CCCCFF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Топливо и энергетика – 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137,3</a:t>
          </a:r>
          <a:r>
            <a:rPr lang="ru-RU" dirty="0"/>
            <a:t>	</a:t>
          </a:r>
        </a:p>
      </cdr:txBody>
    </cdr:sp>
  </cdr:relSizeAnchor>
  <cdr:relSizeAnchor xmlns:cdr="http://schemas.openxmlformats.org/drawingml/2006/chartDrawing">
    <cdr:from>
      <cdr:x>0.48747</cdr:x>
      <cdr:y>0.12404</cdr:y>
    </cdr:from>
    <cdr:to>
      <cdr:x>0.6269</cdr:x>
      <cdr:y>0.97981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4404996" y="720080"/>
          <a:ext cx="1260000" cy="4968000"/>
        </a:xfrm>
        <a:prstGeom xmlns:a="http://schemas.openxmlformats.org/drawingml/2006/main" prst="rect">
          <a:avLst/>
        </a:prstGeom>
        <a:solidFill xmlns:a="http://schemas.openxmlformats.org/drawingml/2006/main">
          <a:srgbClr val="E25E1C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Транспорт – 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375,5</a:t>
          </a:r>
        </a:p>
      </cdr:txBody>
    </cdr:sp>
  </cdr:relSizeAnchor>
  <cdr:relSizeAnchor xmlns:cdr="http://schemas.openxmlformats.org/drawingml/2006/chartDrawing">
    <cdr:from>
      <cdr:x>0.65342</cdr:x>
      <cdr:y>0.12404</cdr:y>
    </cdr:from>
    <cdr:to>
      <cdr:x>0.79286</cdr:x>
      <cdr:y>0.97981</cdr:y>
    </cdr:to>
    <cdr:sp macro="" textlink="">
      <cdr:nvSpPr>
        <cdr:cNvPr id="20" name="Прямоугольник 19"/>
        <cdr:cNvSpPr/>
      </cdr:nvSpPr>
      <cdr:spPr>
        <a:xfrm xmlns:a="http://schemas.openxmlformats.org/drawingml/2006/main">
          <a:off x="5904656" y="720080"/>
          <a:ext cx="1260000" cy="4968000"/>
        </a:xfrm>
        <a:prstGeom xmlns:a="http://schemas.openxmlformats.org/drawingml/2006/main" prst="rect">
          <a:avLst/>
        </a:prstGeom>
        <a:solidFill xmlns:a="http://schemas.openxmlformats.org/drawingml/2006/main">
          <a:srgbClr val="A45A9B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Бытовое обслуживание – 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18,0</a:t>
          </a:r>
          <a:r>
            <a:rPr lang="ru-RU" dirty="0"/>
            <a:t>	</a:t>
          </a:r>
        </a:p>
      </cdr:txBody>
    </cdr:sp>
  </cdr:relSizeAnchor>
  <cdr:relSizeAnchor xmlns:cdr="http://schemas.openxmlformats.org/drawingml/2006/chartDrawing">
    <cdr:from>
      <cdr:x>0.81526</cdr:x>
      <cdr:y>0.12404</cdr:y>
    </cdr:from>
    <cdr:to>
      <cdr:x>0.95469</cdr:x>
      <cdr:y>0.97981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7367090" y="720080"/>
          <a:ext cx="1260000" cy="4968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Имущественные отношения, картография и геодезия – 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37,9</a:t>
          </a:r>
        </a:p>
      </cdr:txBody>
    </cdr:sp>
  </cdr:relSizeAnchor>
  <cdr:relSizeAnchor xmlns:cdr="http://schemas.openxmlformats.org/drawingml/2006/chartDrawing">
    <cdr:from>
      <cdr:x>0.018</cdr:x>
      <cdr:y>0</cdr:y>
    </cdr:from>
    <cdr:to>
      <cdr:x>0.94097</cdr:x>
      <cdr:y>0.11164</cdr:y>
    </cdr:to>
    <cdr:sp macro="" textlink="">
      <cdr:nvSpPr>
        <cdr:cNvPr id="4" name="Двойная стрелка влево/вправо 3"/>
        <cdr:cNvSpPr/>
      </cdr:nvSpPr>
      <cdr:spPr>
        <a:xfrm xmlns:a="http://schemas.openxmlformats.org/drawingml/2006/main">
          <a:off x="162620" y="0"/>
          <a:ext cx="8340420" cy="648072"/>
        </a:xfrm>
        <a:prstGeom xmlns:a="http://schemas.openxmlformats.org/drawingml/2006/main" prst="left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8 568,4 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112998-6D80-4962-85D6-824B3C28CD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8608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A9E47-F3C1-40AE-9342-D278E2C31B1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8320978"/>
      </p:ext>
    </p:extLst>
  </p:cSld>
  <p:clrMapOvr>
    <a:masterClrMapping/>
  </p:clrMapOvr>
  <p:transition advClick="0" advTm="3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7F7C3-B635-4EB3-AD86-C9B2858F250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7150436"/>
      </p:ext>
    </p:extLst>
  </p:cSld>
  <p:clrMapOvr>
    <a:masterClrMapping/>
  </p:clrMapOvr>
  <p:transition advClick="0" advTm="3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0CE4-B051-4E6D-9C8E-8FED03B79E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8591610"/>
      </p:ext>
    </p:extLst>
  </p:cSld>
  <p:clrMapOvr>
    <a:masterClrMapping/>
  </p:clrMapOvr>
  <p:transition advClick="0" advTm="3000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39137-41F1-4B3D-9008-61CF8B5E87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918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4B3B2-BFEA-40C0-BB33-1A7EFD368F0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1791354"/>
      </p:ext>
    </p:extLst>
  </p:cSld>
  <p:clrMapOvr>
    <a:masterClrMapping/>
  </p:clrMapOvr>
  <p:transition advClick="0" advTm="3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A1129-350D-4C37-B21E-3BB44F54863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9380218"/>
      </p:ext>
    </p:extLst>
  </p:cSld>
  <p:clrMapOvr>
    <a:masterClrMapping/>
  </p:clrMapOvr>
  <p:transition advClick="0" advTm="3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E2F52-DCFA-4D3F-83D5-AE0C03CB521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2836802"/>
      </p:ext>
    </p:extLst>
  </p:cSld>
  <p:clrMapOvr>
    <a:masterClrMapping/>
  </p:clrMapOvr>
  <p:transition advClick="0" advTm="3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0CAA9-0F28-4EA9-8333-31493096437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4137362"/>
      </p:ext>
    </p:extLst>
  </p:cSld>
  <p:clrMapOvr>
    <a:masterClrMapping/>
  </p:clrMapOvr>
  <p:transition advClick="0" advTm="3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11E30-C36E-4EC8-BC9A-A0933D653BA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3209029"/>
      </p:ext>
    </p:extLst>
  </p:cSld>
  <p:clrMapOvr>
    <a:masterClrMapping/>
  </p:clrMapOvr>
  <p:transition advClick="0" advTm="3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1235B-ED6D-45C4-97FC-296D10E69E8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1238630"/>
      </p:ext>
    </p:extLst>
  </p:cSld>
  <p:clrMapOvr>
    <a:masterClrMapping/>
  </p:clrMapOvr>
  <p:transition advClick="0" advTm="3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63706-D963-4759-8799-64406837C85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643479"/>
      </p:ext>
    </p:extLst>
  </p:cSld>
  <p:clrMapOvr>
    <a:masterClrMapping/>
  </p:clrMapOvr>
  <p:transition advClick="0" advTm="3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E32DC-45B1-49F9-BE0D-762E4362502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14041"/>
      </p:ext>
    </p:extLst>
  </p:cSld>
  <p:clrMapOvr>
    <a:masterClrMapping/>
  </p:clrMapOvr>
  <p:transition advClick="0" advTm="3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E6D50C-76EB-4C6D-8FFF-C06D21C3C7E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254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 advClick="0" advTm="3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ё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2967" y="2204864"/>
            <a:ext cx="9176968" cy="2616101"/>
          </a:xfrm>
          <a:prstGeom prst="rect">
            <a:avLst/>
          </a:prstGeom>
          <a:solidFill>
            <a:srgbClr val="3AB4C4"/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 i="1" dirty="0"/>
          </a:p>
          <a:p>
            <a:pPr algn="ctr"/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Бюджет Ветковского района</a:t>
            </a:r>
          </a:p>
          <a:p>
            <a:pPr algn="ctr"/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для граждан на 2023 год</a:t>
            </a:r>
          </a:p>
          <a:p>
            <a:pPr algn="ctr"/>
            <a:endParaRPr lang="ru-RU" sz="2800" b="1" i="1" dirty="0">
              <a:latin typeface="Garamond" pitchFamily="18" charset="0"/>
            </a:endParaRPr>
          </a:p>
          <a:p>
            <a:pPr algn="ctr"/>
            <a:endParaRPr lang="ru-RU" sz="2800" b="1" dirty="0"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55517" y="4509120"/>
            <a:ext cx="458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7386226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B918CEC-8FA8-45B7-AF8D-9B993E8F7339}"/>
              </a:ext>
            </a:extLst>
          </p:cNvPr>
          <p:cNvSpPr/>
          <p:nvPr/>
        </p:nvSpPr>
        <p:spPr>
          <a:xfrm>
            <a:off x="179512" y="116632"/>
            <a:ext cx="8856984" cy="657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</a:p>
          <a:p>
            <a:pPr algn="just">
              <a:lnSpc>
                <a:spcPts val="22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На финансирование расходов пассажирского транспорта в 2023 году предусмотрено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371,0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рубля, из которых: 358,8 тыс. рубля - субсидии на возмещение части затрат по обеспечению пригородных перевозок пассажиров автомобильным транспортом в регулярном сообщении, включая потери доходов от предоставления льгот отдельным категориям граждан и 12,2 тыс. рубля – субсидии на расходы, связанные с оказанием услуг по перевозке пассажиров в пригородном сообщении, но не относимые на себестоимость этих услуг. </a:t>
            </a:r>
          </a:p>
          <a:p>
            <a:pPr algn="just">
              <a:lnSpc>
                <a:spcPts val="22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выполнения норм Закона Республики Беларусь от 14.08.2007 №278-З «Об автомобильном транспорте и автомобильных перевозках» в бюджете на 2023 год предусмотрены ассигнования на финансирование расходов, связанных с оплатой услуг оператора автомобильных перевозок пассажиров в размере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4,5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рубля. </a:t>
            </a:r>
          </a:p>
          <a:p>
            <a:pPr algn="ctr">
              <a:lnSpc>
                <a:spcPts val="2200"/>
              </a:lnSpc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Бытовое обслуживание</a:t>
            </a:r>
          </a:p>
          <a:p>
            <a:pPr algn="just">
              <a:lnSpc>
                <a:spcPts val="22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финансирование мероприятий по бытовому обслуживанию населения на 2023 год в бюджете района запланированы средства в сумме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18,0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рубля.</a:t>
            </a:r>
          </a:p>
          <a:p>
            <a:pPr algn="ctr">
              <a:lnSpc>
                <a:spcPts val="22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Имущественные отношения, картография и геодезия</a:t>
            </a:r>
          </a:p>
          <a:p>
            <a:pPr algn="just">
              <a:lnSpc>
                <a:spcPts val="22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отвод и государственную регистрацию создания земельных участков, проведение аукционов по продаже имущества в 2023 году запланированы средства в размере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37,9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рубля. </a:t>
            </a:r>
          </a:p>
          <a:p>
            <a:pPr indent="449580" algn="just"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21051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637838"/>
              </p:ext>
            </p:extLst>
          </p:nvPr>
        </p:nvGraphicFramePr>
        <p:xfrm>
          <a:off x="251520" y="1052736"/>
          <a:ext cx="9036496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21296" y="11663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Расходы национальной экономики на 2023 год</a:t>
            </a:r>
          </a:p>
        </p:txBody>
      </p:sp>
    </p:spTree>
    <p:extLst>
      <p:ext uri="{BB962C8B-B14F-4D97-AF65-F5344CB8AC3E}">
        <p14:creationId xmlns:p14="http://schemas.microsoft.com/office/powerpoint/2010/main" val="2095949286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BB10F1-4668-4EDB-A42E-FEA0192EE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48680"/>
          </a:xfrm>
        </p:spPr>
        <p:txBody>
          <a:bodyPr>
            <a:norm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Жилищно-коммунальное хозяйство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95605B-1E73-4E87-B33D-E665D3943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548681"/>
            <a:ext cx="8856984" cy="6309317"/>
          </a:xfrm>
        </p:spPr>
        <p:txBody>
          <a:bodyPr>
            <a:normAutofit fontScale="25000" lnSpcReduction="20000"/>
          </a:bodyPr>
          <a:lstStyle/>
          <a:p>
            <a:pPr marL="457200" lvl="1" indent="0" algn="just">
              <a:lnSpc>
                <a:spcPts val="1900"/>
              </a:lnSpc>
              <a:buNone/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Общий объем бюджетных ассигнований на 2023 год предусмотрен в размере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3 639,1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рубля и включает в себя расходы по: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субсидированию жилищно-коммунальных услуг, оказываемых населению по фиксированным тарифам (только по услуге «теплоснабжение») –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2 117,0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рубля;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текущий (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51,4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рубля) и капитальный  (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449,4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рубля) ремонты жилищного фонда;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населенных пунктов –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952,1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рубля, в том числе расходы на уличное освещение – 483,8 тыс. рубля и на текущий ремонт улично-дорожной сети (за счет субвенций, передаваемых из республиканского бюджета) – 50,0 тыс. рубля;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льгот населению по оплате жилищно-коммунальных услуг –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6,6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рубля;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связанные с регистрацией граждан по месту жительства и месту пребывания –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10,6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рубля;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финансирование услуг бань общего пользования и душевых, расположенных в населенных пунктах и на территории вне населенных пунктов –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14,8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рубля.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погашение основного долга и процентов по кредитам, в рамках реализации Указа Президента Республики Беларусь от 14 июля 2016 г. № 268 «О создании и деятельности открытого акционерного общества «Агентство по управлению активами» в сумме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37,2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</a:t>
            </a:r>
            <a:r>
              <a:rPr lang="ru-RU" sz="8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647823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968CFA08-D2F2-4FA8-B1C7-FEA3549E52F9}"/>
              </a:ext>
            </a:extLst>
          </p:cNvPr>
          <p:cNvSpPr/>
          <p:nvPr/>
        </p:nvSpPr>
        <p:spPr>
          <a:xfrm rot="10800000" flipV="1">
            <a:off x="5580000" y="3744000"/>
            <a:ext cx="3348000" cy="612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паспортиста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16,3 тыс.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9782C74-838C-448A-95ED-67A714417161}"/>
              </a:ext>
            </a:extLst>
          </p:cNvPr>
          <p:cNvSpPr/>
          <p:nvPr/>
        </p:nvSpPr>
        <p:spPr>
          <a:xfrm rot="10800000" flipV="1">
            <a:off x="5580000" y="4500000"/>
            <a:ext cx="3348000" cy="612000"/>
          </a:xfrm>
          <a:prstGeom prst="rect">
            <a:avLst/>
          </a:prstGeom>
          <a:solidFill>
            <a:srgbClr val="9999FF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 бань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12,6 тыс. руб.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81D7F41-19B6-4992-902B-FDE530ED0A42}"/>
              </a:ext>
            </a:extLst>
          </p:cNvPr>
          <p:cNvSpPr/>
          <p:nvPr/>
        </p:nvSpPr>
        <p:spPr>
          <a:xfrm>
            <a:off x="5580000" y="5256000"/>
            <a:ext cx="3348000" cy="612000"/>
          </a:xfrm>
          <a:prstGeom prst="rect">
            <a:avLst/>
          </a:prstGeom>
          <a:solidFill>
            <a:srgbClr val="660033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Предоставление льгот по оплате ЖКУ –6,6 тыс. руб.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45DC993-347D-4D93-A530-DCD8AFDB2914}"/>
              </a:ext>
            </a:extLst>
          </p:cNvPr>
          <p:cNvSpPr/>
          <p:nvPr/>
        </p:nvSpPr>
        <p:spPr>
          <a:xfrm rot="10800000" flipV="1">
            <a:off x="5580000" y="2988000"/>
            <a:ext cx="3348000" cy="612000"/>
          </a:xfrm>
          <a:prstGeom prst="rect">
            <a:avLst/>
          </a:prstGeom>
          <a:solidFill>
            <a:srgbClr val="A45A9B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Субсидирование ЖК услуг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2 117,0 тыс. руб.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A43F37C-8DAF-411E-A6FF-F9331AC6CC62}"/>
              </a:ext>
            </a:extLst>
          </p:cNvPr>
          <p:cNvSpPr/>
          <p:nvPr/>
        </p:nvSpPr>
        <p:spPr>
          <a:xfrm>
            <a:off x="180000" y="4500000"/>
            <a:ext cx="3348000" cy="61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Текущий ремот улично-дорожной сети – 50,0 тыс. руб.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20E5F66-828E-404E-89F8-43ED0E4669E4}"/>
              </a:ext>
            </a:extLst>
          </p:cNvPr>
          <p:cNvSpPr/>
          <p:nvPr/>
        </p:nvSpPr>
        <p:spPr>
          <a:xfrm>
            <a:off x="180000" y="2232000"/>
            <a:ext cx="3348000" cy="61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Текущий ремонт жилфонда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51,4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21F445C-EC0B-43DF-AE16-68A8B9EA2712}"/>
              </a:ext>
            </a:extLst>
          </p:cNvPr>
          <p:cNvSpPr/>
          <p:nvPr/>
        </p:nvSpPr>
        <p:spPr>
          <a:xfrm rot="10800000" flipV="1">
            <a:off x="180000" y="5256000"/>
            <a:ext cx="3348000" cy="612000"/>
          </a:xfrm>
          <a:prstGeom prst="rect">
            <a:avLst/>
          </a:prstGeom>
          <a:solidFill>
            <a:srgbClr val="CCCC0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Погашение льготных кредитов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37,2  тыс. руб.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42DC72B-39A0-4B41-BAEC-6ED995223D67}"/>
              </a:ext>
            </a:extLst>
          </p:cNvPr>
          <p:cNvSpPr/>
          <p:nvPr/>
        </p:nvSpPr>
        <p:spPr>
          <a:xfrm>
            <a:off x="5580000" y="2232000"/>
            <a:ext cx="3348000" cy="612000"/>
          </a:xfrm>
          <a:prstGeom prst="rect">
            <a:avLst/>
          </a:prstGeom>
          <a:solidFill>
            <a:srgbClr val="718ABD"/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Кап. ремонт жилфонда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449,4 тыс.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F80B7A98-5B2D-403F-9520-229DE2D5241D}"/>
              </a:ext>
            </a:extLst>
          </p:cNvPr>
          <p:cNvSpPr/>
          <p:nvPr/>
        </p:nvSpPr>
        <p:spPr>
          <a:xfrm>
            <a:off x="180000" y="2988000"/>
            <a:ext cx="3348000" cy="612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Благоустройство населенных пунктов 418,2 тыс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92A3FB4C-1FE2-424E-A755-392F879BF57A}"/>
              </a:ext>
            </a:extLst>
          </p:cNvPr>
          <p:cNvSpPr/>
          <p:nvPr/>
        </p:nvSpPr>
        <p:spPr>
          <a:xfrm>
            <a:off x="180000" y="3744000"/>
            <a:ext cx="3348000" cy="612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Уличное освещение населенных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пунктов 483,8 тыс.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7816027-BBC6-4F89-B13F-E554509A7357}"/>
              </a:ext>
            </a:extLst>
          </p:cNvPr>
          <p:cNvSpPr txBox="1"/>
          <p:nvPr/>
        </p:nvSpPr>
        <p:spPr>
          <a:xfrm>
            <a:off x="435755" y="-516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Структура финансирования  жилищно-коммунального хозяйства и жилищного строительства на 2023 год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C1CA15AC-374D-4DA6-BB9F-5184E742520C}"/>
              </a:ext>
            </a:extLst>
          </p:cNvPr>
          <p:cNvSpPr/>
          <p:nvPr/>
        </p:nvSpPr>
        <p:spPr>
          <a:xfrm>
            <a:off x="2898000" y="969830"/>
            <a:ext cx="3348000" cy="612000"/>
          </a:xfrm>
          <a:prstGeom prst="rect">
            <a:avLst/>
          </a:prstGeom>
          <a:solidFill>
            <a:srgbClr val="CC0066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финансирования - 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3 639,1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руб.</a:t>
            </a: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xmlns="" id="{06A32C8B-9DE9-4C60-B27F-836535DA14B4}"/>
              </a:ext>
            </a:extLst>
          </p:cNvPr>
          <p:cNvCxnSpPr>
            <a:cxnSpLocks/>
          </p:cNvCxnSpPr>
          <p:nvPr/>
        </p:nvCxnSpPr>
        <p:spPr>
          <a:xfrm>
            <a:off x="5796136" y="1616881"/>
            <a:ext cx="576064" cy="587983"/>
          </a:xfrm>
          <a:prstGeom prst="straightConnector1">
            <a:avLst/>
          </a:prstGeom>
          <a:ln w="38100">
            <a:solidFill>
              <a:srgbClr val="A45A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xmlns="" id="{FED81B4E-5BF9-4914-938C-D5393B5C5F7F}"/>
              </a:ext>
            </a:extLst>
          </p:cNvPr>
          <p:cNvCxnSpPr>
            <a:cxnSpLocks/>
          </p:cNvCxnSpPr>
          <p:nvPr/>
        </p:nvCxnSpPr>
        <p:spPr>
          <a:xfrm flipH="1">
            <a:off x="3010227" y="1616881"/>
            <a:ext cx="517773" cy="560847"/>
          </a:xfrm>
          <a:prstGeom prst="straightConnector1">
            <a:avLst/>
          </a:prstGeom>
          <a:ln w="38100">
            <a:solidFill>
              <a:srgbClr val="A45A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94693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33A73E4-8AA1-4E68-82AF-475906D3348F}"/>
              </a:ext>
            </a:extLst>
          </p:cNvPr>
          <p:cNvSpPr txBox="1"/>
          <p:nvPr/>
        </p:nvSpPr>
        <p:spPr>
          <a:xfrm>
            <a:off x="521296" y="11663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Благоустройство населенных пунктов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4B993B3-FD15-4D2B-BEB6-5C15D5857194}"/>
              </a:ext>
            </a:extLst>
          </p:cNvPr>
          <p:cNvSpPr/>
          <p:nvPr/>
        </p:nvSpPr>
        <p:spPr>
          <a:xfrm>
            <a:off x="521296" y="1052736"/>
            <a:ext cx="8227168" cy="5542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ts val="25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благоустройство населенных пунктов в 2023 году запланировано 952,1 тыс. рубля или 1,6 % всего консолидированного бюджета района.</a:t>
            </a:r>
          </a:p>
          <a:p>
            <a:pPr indent="449580" algn="just">
              <a:lnSpc>
                <a:spcPts val="25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Указанные средства будут направлены на следующие расходы: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поддержание и восстановление санитарного и технического состояния придомовых территорий многоквартирных жилых домов – 63,6 тыс. рубля;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и ремонт объектов благоустройства – 322,7 тыс. рубля;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уличное освещение населенных пунктов – 483,8 тыс. рубля;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улично-дорожной сети населенных пунктов -32,0 тыс. рубля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текущий ремонт улично-дорожной сети (за счет субвенций, передаваемых из республиканского бюджета) – 50,0 тыс. рубля.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80625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75240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Garamond" pitchFamily="18" charset="0"/>
              </a:rPr>
              <a:t>Общая информация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marL="0" indent="360363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бюджетную систему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Республики Беларусь как самостоятельные части включаются республиканский бюджет и местные бюджеты. </a:t>
            </a:r>
          </a:p>
          <a:p>
            <a:pPr marL="0" indent="0" algn="just">
              <a:buNone/>
            </a:pP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        Местные бюджеты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делятся на: 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 – бюджеты первичного уровня - сельские, поселковые, городские (городов районного подчинения); 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 – бюджеты базового уровня - районные и городские (городов областного подчинения); 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 – бюджеты областного уровня - областные бюджеты и бюджет  г. Минска. 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Консолидированный бюджет области состоит из консолидированных бюджетов районов, бюджетов городов областного подчинения, расположенных на территории области, и областного бюджета.	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 Составление, рассмотрение, утверждение, исполнение бюджетов, контроль за их исполнением, а также составление, рассмотрение и утверждение отчетов об их исполнении – это непрерывный процесс с широким составом участников. В 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бюджетном процессе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участвуют Президент, Парламент,            Правительство, местные Советы депутатов, местные исполнительные и распорядительные органы, органы Комитета государственного контроля, иные государственные органы, а также распорядители и получатели бюджетных средств. </a:t>
            </a:r>
          </a:p>
          <a:p>
            <a:pPr marL="0" indent="0" algn="just">
              <a:buNone/>
            </a:pP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       Доходы бюджета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– денежные средства, поступающие в безвозмездном и безвозвратном порядке в бюджет в соответствии действующим законодательством. Доходы бюджета формируются за счет: </a:t>
            </a:r>
          </a:p>
          <a:p>
            <a:pPr marL="0" lv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* налоговых доходов; </a:t>
            </a:r>
          </a:p>
          <a:p>
            <a:pPr marL="0" lv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* неналоговых доходов; </a:t>
            </a:r>
          </a:p>
          <a:p>
            <a:pPr marL="0" lv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* безвозмездных поступлений. </a:t>
            </a:r>
          </a:p>
          <a:p>
            <a:pPr marL="0" indent="0">
              <a:buNone/>
            </a:pP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199619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75240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>
                <a:latin typeface="Garamond" pitchFamily="18" charset="0"/>
              </a:rPr>
              <a:t>Общая информация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360363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В свою очередь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– денежные средства, направляемые на финансовое обеспечение задач и функций государства.</a:t>
            </a:r>
          </a:p>
          <a:p>
            <a:pPr marL="0" indent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      Для обеспечения соответствия между полномочиями государственных органов на осуществление расходов, закрепленных за республиканским и местными бюджетами, и бюджетными ресурсами, которые должны обеспечивать исполнение этих полномочий, предусматривается предоставление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межбюджетных трансфертов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– бюджетных средств, передаваемых из одного бюджета в другой бюджет на безвозвратной и безвозмездной основе. При недостаточности в нижестоящем бюджете собственных доходов для финансирования его расходов в целях обеспечения сбалансированности из вышестоящего в нижестоящий бюджет передается межбюджетный трансферт в виде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      Соотношение между доходной и расходной частями бюджета определяет итоговое сальдо бюджета. В зависимости от величины этого сальдо бюджет может быть сбалансированным,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профицитным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или дефицитным.</a:t>
            </a:r>
          </a:p>
          <a:p>
            <a:pPr marL="0" indent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      Все доходы, расходы, источники финансирования дефицита (направления использования профицита) бюджета структурированы в единой бюджетной классификации Республики Беларусь.</a:t>
            </a:r>
          </a:p>
          <a:p>
            <a:pPr marL="0" indent="0">
              <a:buNone/>
            </a:pP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    Бюджетная классификация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– это группировка доходов, расходов, источников финансирования дефицита (направлений использования профицита) бюджета всех уровней бюджетной системы, используемая для составления и исполнения бюджетов всех уровней бюджетной системы.</a:t>
            </a:r>
          </a:p>
          <a:p>
            <a:pPr marL="0" indent="0">
              <a:buNone/>
            </a:pP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994577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7167" y="0"/>
            <a:ext cx="8229600" cy="980728"/>
          </a:xfrm>
        </p:spPr>
        <p:txBody>
          <a:bodyPr/>
          <a:lstStyle/>
          <a:p>
            <a:r>
              <a:rPr lang="ru-RU" b="1" dirty="0">
                <a:latin typeface="Garamond" pitchFamily="18" charset="0"/>
              </a:rPr>
              <a:t>Структура бюджета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60000" y="972000"/>
            <a:ext cx="3636000" cy="579413"/>
          </a:xfrm>
          <a:prstGeom prst="rect">
            <a:avLst/>
          </a:prstGeom>
          <a:solidFill>
            <a:srgbClr val="E82516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955478"/>
            <a:ext cx="3636000" cy="576064"/>
          </a:xfrm>
          <a:prstGeom prst="rect">
            <a:avLst/>
          </a:prstGeom>
          <a:solidFill>
            <a:srgbClr val="1D8F2B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360000" y="1908000"/>
            <a:ext cx="3636000" cy="576000"/>
          </a:xfrm>
          <a:prstGeom prst="rect">
            <a:avLst/>
          </a:prstGeom>
          <a:solidFill>
            <a:srgbClr val="D87B26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доходы</a:t>
            </a: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360000" y="2772000"/>
            <a:ext cx="3636000" cy="576000"/>
          </a:xfrm>
          <a:prstGeom prst="rect">
            <a:avLst/>
          </a:prstGeom>
          <a:solidFill>
            <a:srgbClr val="BB5143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доходы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360000" y="3596149"/>
            <a:ext cx="3636000" cy="576000"/>
          </a:xfrm>
          <a:prstGeom prst="rect">
            <a:avLst/>
          </a:prstGeom>
          <a:solidFill>
            <a:srgbClr val="FF990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5040000" y="4032000"/>
            <a:ext cx="3636000" cy="432000"/>
          </a:xfrm>
          <a:prstGeom prst="rect">
            <a:avLst/>
          </a:prstGeom>
          <a:solidFill>
            <a:srgbClr val="7030A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Здравоохранение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5004000" y="1760148"/>
            <a:ext cx="3636000" cy="432000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Общегосударственная деятельность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5040000" y="2304000"/>
            <a:ext cx="3636000" cy="432000"/>
          </a:xfrm>
          <a:prstGeom prst="rect">
            <a:avLst/>
          </a:prstGeom>
          <a:solidFill>
            <a:srgbClr val="DED917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e-BY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Прочие расходы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5040000" y="2880000"/>
            <a:ext cx="3636000" cy="4320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экономика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5040000" y="5292000"/>
            <a:ext cx="3636000" cy="432000"/>
          </a:xfrm>
          <a:prstGeom prst="rect">
            <a:avLst/>
          </a:prstGeom>
          <a:solidFill>
            <a:srgbClr val="3C0AF4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5040000" y="5868000"/>
            <a:ext cx="3636000" cy="432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политика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5040000" y="3456000"/>
            <a:ext cx="3636000" cy="432000"/>
          </a:xfrm>
          <a:prstGeom prst="rect">
            <a:avLst/>
          </a:prstGeom>
          <a:solidFill>
            <a:srgbClr val="5FB747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Жилищно-коммунальное хозяйство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0800000" flipV="1">
            <a:off x="5040000" y="4572000"/>
            <a:ext cx="3636000" cy="585192"/>
          </a:xfrm>
          <a:prstGeom prst="rect">
            <a:avLst/>
          </a:prstGeom>
          <a:solidFill>
            <a:srgbClr val="969168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культура, спорт, культура и СМИ</a:t>
            </a:r>
          </a:p>
        </p:txBody>
      </p:sp>
    </p:spTree>
    <p:extLst>
      <p:ext uri="{BB962C8B-B14F-4D97-AF65-F5344CB8AC3E}">
        <p14:creationId xmlns:p14="http://schemas.microsoft.com/office/powerpoint/2010/main" val="259778511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95008166"/>
              </p:ext>
            </p:extLst>
          </p:nvPr>
        </p:nvGraphicFramePr>
        <p:xfrm>
          <a:off x="404966" y="759241"/>
          <a:ext cx="8710612" cy="607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Заголовок 2"/>
          <p:cNvSpPr>
            <a:spLocks noGrp="1"/>
          </p:cNvSpPr>
          <p:nvPr>
            <p:ph type="title"/>
          </p:nvPr>
        </p:nvSpPr>
        <p:spPr>
          <a:xfrm>
            <a:off x="0" y="323850"/>
            <a:ext cx="9144000" cy="989013"/>
          </a:xfrm>
        </p:spPr>
        <p:txBody>
          <a:bodyPr/>
          <a:lstStyle/>
          <a:p>
            <a:r>
              <a:rPr lang="ru-RU" altLang="ru-RU" sz="2500" b="1" dirty="0"/>
              <a:t>Структура доходов консолидированного бюджета </a:t>
            </a:r>
            <a:br>
              <a:rPr lang="ru-RU" altLang="ru-RU" sz="2500" b="1" dirty="0"/>
            </a:br>
            <a:r>
              <a:rPr lang="ru-RU" altLang="ru-RU" sz="2500" b="1" dirty="0"/>
              <a:t>Ветковского района на 2023 год</a:t>
            </a:r>
          </a:p>
        </p:txBody>
      </p:sp>
    </p:spTree>
    <p:extLst>
      <p:ext uri="{BB962C8B-B14F-4D97-AF65-F5344CB8AC3E}">
        <p14:creationId xmlns:p14="http://schemas.microsoft.com/office/powerpoint/2010/main" val="12842850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Структура собственных доходов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624439"/>
              </p:ext>
            </p:extLst>
          </p:nvPr>
        </p:nvGraphicFramePr>
        <p:xfrm>
          <a:off x="467544" y="1844824"/>
          <a:ext cx="489654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309669" y="2123236"/>
            <a:ext cx="3384375" cy="613697"/>
          </a:xfrm>
          <a:prstGeom prst="rect">
            <a:avLst/>
          </a:prstGeom>
          <a:solidFill>
            <a:srgbClr val="B9A9B4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Подоходный налог – 55,4%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28000" y="2924944"/>
            <a:ext cx="3384375" cy="613697"/>
          </a:xfrm>
          <a:prstGeom prst="rect">
            <a:avLst/>
          </a:prstGeom>
          <a:solidFill>
            <a:srgbClr val="FF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добавленную стоимость – 23,3%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81159" y="3717032"/>
            <a:ext cx="3384375" cy="613697"/>
          </a:xfrm>
          <a:prstGeom prst="rect">
            <a:avLst/>
          </a:prstGeom>
          <a:solidFill>
            <a:srgbClr val="BB8305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собственность – 9,4%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09670" y="4509120"/>
            <a:ext cx="3384375" cy="613697"/>
          </a:xfrm>
          <a:prstGeom prst="rect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налоги от выручки – 10,9%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27997" y="5301208"/>
            <a:ext cx="3384375" cy="613697"/>
          </a:xfrm>
          <a:prstGeom prst="rect">
            <a:avLst/>
          </a:prstGeom>
          <a:solidFill>
            <a:srgbClr val="FF7C8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налоговые доходы – 1,0%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3528" y="1943236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43808" y="1962072"/>
            <a:ext cx="180000" cy="180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95736" y="1340768"/>
            <a:ext cx="3630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Всего доходов –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15 640,6 тыс. 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604635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95466314"/>
              </p:ext>
            </p:extLst>
          </p:nvPr>
        </p:nvGraphicFramePr>
        <p:xfrm>
          <a:off x="-108520" y="620688"/>
          <a:ext cx="9252520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Структура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 расходов бюджета в разрезе отраслей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996952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РАСХОДЫ 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59 033,1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312286619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"/>
                            </p:stCondLst>
                            <p:childTnLst>
                              <p:par>
                                <p:cTn id="6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El"/>
        </p:bldSub>
      </p:bldGraphic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40949112"/>
              </p:ext>
            </p:extLst>
          </p:nvPr>
        </p:nvGraphicFramePr>
        <p:xfrm>
          <a:off x="2608401" y="2172804"/>
          <a:ext cx="532859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>
            <a:stCxn id="24" idx="1"/>
          </p:cNvCxnSpPr>
          <p:nvPr/>
        </p:nvCxnSpPr>
        <p:spPr>
          <a:xfrm flipH="1">
            <a:off x="1498696" y="4298894"/>
            <a:ext cx="1008112" cy="580461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72232" y="4744389"/>
            <a:ext cx="2448272" cy="864096"/>
          </a:xfrm>
          <a:prstGeom prst="roundRect">
            <a:avLst/>
          </a:prstGeom>
          <a:solidFill>
            <a:srgbClr val="92D050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19 453,7 тыс. рублей или 32,9%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960522" y="4744389"/>
            <a:ext cx="829924" cy="1129853"/>
          </a:xfrm>
          <a:prstGeom prst="line">
            <a:avLst/>
          </a:prstGeom>
          <a:ln w="41275" cap="sq">
            <a:solidFill>
              <a:schemeClr val="accent3">
                <a:lumMod val="50000"/>
              </a:schemeClr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279109" y="5783490"/>
            <a:ext cx="2520280" cy="936104"/>
          </a:xfrm>
          <a:prstGeom prst="roundRect">
            <a:avLst/>
          </a:prstGeom>
          <a:solidFill>
            <a:srgbClr val="FF00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ЗДРАВООХРАНЕНИЕ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14 160,0 тыс. рублей или 24,0%</a:t>
            </a:r>
          </a:p>
        </p:txBody>
      </p:sp>
      <p:cxnSp>
        <p:nvCxnSpPr>
          <p:cNvPr id="14" name="Прямая соединительная линия 13"/>
          <p:cNvCxnSpPr>
            <a:endCxn id="15" idx="0"/>
          </p:cNvCxnSpPr>
          <p:nvPr/>
        </p:nvCxnSpPr>
        <p:spPr>
          <a:xfrm>
            <a:off x="4971702" y="4540457"/>
            <a:ext cx="519782" cy="1243033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4034703" y="5783490"/>
            <a:ext cx="2913561" cy="919956"/>
          </a:xfrm>
          <a:prstGeom prst="roundRect">
            <a:avLst/>
          </a:prstGeom>
          <a:solidFill>
            <a:srgbClr val="CCCC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ПОЛИТИКА 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3 974,2тыс. рублей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6,8%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598877" y="4681145"/>
            <a:ext cx="349387" cy="126488"/>
          </a:xfrm>
          <a:prstGeom prst="line">
            <a:avLst/>
          </a:prstGeom>
          <a:ln w="41275" cmpd="sng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6593492" y="4807633"/>
            <a:ext cx="2265490" cy="914400"/>
          </a:xfrm>
          <a:prstGeom prst="roundRect">
            <a:avLst/>
          </a:prstGeom>
          <a:solidFill>
            <a:srgbClr val="66FF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3 742,4 тыс. рублей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6,3%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5536" y="116632"/>
            <a:ext cx="8280920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Удельный вес отраслей социальной сферы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32837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     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  В составе расходов консолидированного бюджета доминируют расходы, связанные с финансированием обеспечения функционирования непосредственно учреждений социальной сферы и мероприятий, проводимых ею.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На 2023 год они запланированы в сумме 41 330,3 тыс. рубля или 70,0% объема расходов консолидированного бюджета района.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6808" y="3933056"/>
            <a:ext cx="5233544" cy="731675"/>
          </a:xfrm>
          <a:prstGeom prst="roundRect">
            <a:avLst/>
          </a:prstGeom>
          <a:solidFill>
            <a:srgbClr val="FFFF00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  <a:cs typeface="Times New Roman" pitchFamily="18" charset="0"/>
              </a:rPr>
              <a:t>Отрасли социального  назначения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41 330,3 тыс. рублей или 70,0%</a:t>
            </a:r>
          </a:p>
        </p:txBody>
      </p:sp>
    </p:spTree>
    <p:extLst>
      <p:ext uri="{BB962C8B-B14F-4D97-AF65-F5344CB8AC3E}">
        <p14:creationId xmlns:p14="http://schemas.microsoft.com/office/powerpoint/2010/main" val="113276144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6" grpId="0" animBg="1"/>
      <p:bldP spid="11" grpId="0" animBg="1"/>
      <p:bldP spid="15" grpId="0" animBg="1"/>
      <p:bldP spid="18" grpId="0" animBg="1"/>
      <p:bldP spid="23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134D9CF-3318-478A-AA74-F1B47892A7F6}"/>
              </a:ext>
            </a:extLst>
          </p:cNvPr>
          <p:cNvSpPr/>
          <p:nvPr/>
        </p:nvSpPr>
        <p:spPr>
          <a:xfrm>
            <a:off x="251520" y="1"/>
            <a:ext cx="8712968" cy="7191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ts val="1900"/>
              </a:lnSpc>
              <a:spcAft>
                <a:spcPts val="0"/>
              </a:spcAft>
            </a:pP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Сельское хозяйство</a:t>
            </a:r>
          </a:p>
          <a:p>
            <a:pPr indent="449580" algn="just">
              <a:lnSpc>
                <a:spcPts val="19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района на 2023 год по отрасли «Сельское хозяйство, рыбохозяйственная деятельность» запланированы в объеме    7 954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 рубля, из них на финансирование районной ветеринарной станции – 848,0 тыс. рубля, субвенции на финансирование расходов по известкованию кислых почв, радиационной защите и адресному применению защитных мер сельскохозяйственных организаций – 7 106,6 тыс. рубля.</a:t>
            </a:r>
          </a:p>
          <a:p>
            <a:pPr indent="449580" algn="ctr">
              <a:lnSpc>
                <a:spcPts val="1900"/>
              </a:lnSpc>
              <a:spcAft>
                <a:spcPts val="0"/>
              </a:spcAft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Промышленность, архитектура</a:t>
            </a:r>
          </a:p>
          <a:p>
            <a:pPr indent="449580">
              <a:lnSpc>
                <a:spcPts val="19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финансирование расходов по разработке градостроительной документации общего и детального планирования в бюджете на 2023 год запланированы средства в размере – 45,0 тыс. рубля. Эти средства будут направлены на разработку Генерального плана д. Золотой Рог Ветковского района Гомельской области с детальным планом в районе ул. Новой.</a:t>
            </a:r>
          </a:p>
          <a:p>
            <a:pPr indent="449580" algn="ctr">
              <a:lnSpc>
                <a:spcPts val="19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Топливо и энергетика</a:t>
            </a:r>
          </a:p>
          <a:p>
            <a:pPr indent="449580" algn="just">
              <a:lnSpc>
                <a:spcPts val="19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Субсидии на возмещение разницы между стоимостью твердого топлива по оптовым ценам предприятий-производителей и фиксированной розничной ценой для населения, а также часть затрат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топливоснабжающих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организаций по его доставке на склад, хранению и реализации на 2023 год предусмотрены в размере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133,7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рубля. </a:t>
            </a:r>
          </a:p>
          <a:p>
            <a:pPr indent="449580" algn="just">
              <a:lnSpc>
                <a:spcPts val="19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 исполнение Указа Президента Республики Беларусь от 14 апреля 2020 г. № 127 «О возмещение расходов на электроснабжение эксплуатируемого жилищного фонда» в районном бюджете на 2023 год запланированы бюджетные средства в сумме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3,6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рубля на возмещение гражданам части расходов на выполнение работ по электроснабжению эксплуатируемого жилищного фонда для нужд отопления, горячего водоснабжения и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пищеприготовления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437655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Доклад Якобсона А.С. 28 декабря 2006 г. на сессии облсовета_28122006</Template>
  <TotalTime>10002</TotalTime>
  <Words>809</Words>
  <Application>Microsoft Office PowerPoint</Application>
  <PresentationFormat>Экран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1_Тема Office</vt:lpstr>
      <vt:lpstr>ё</vt:lpstr>
      <vt:lpstr>Общая информация </vt:lpstr>
      <vt:lpstr>Общая информация </vt:lpstr>
      <vt:lpstr>Структура бюджета</vt:lpstr>
      <vt:lpstr>Структура доходов консолидированного бюджета  Ветковского района на 2023 год</vt:lpstr>
      <vt:lpstr>Структура собственных доходов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Жилищно-коммунальное хозяйство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Hewlett-Packard Company</cp:lastModifiedBy>
  <cp:revision>1055</cp:revision>
  <cp:lastPrinted>2023-02-27T08:16:04Z</cp:lastPrinted>
  <dcterms:created xsi:type="dcterms:W3CDTF">2014-10-21T09:07:01Z</dcterms:created>
  <dcterms:modified xsi:type="dcterms:W3CDTF">2023-10-11T13:02:03Z</dcterms:modified>
</cp:coreProperties>
</file>