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14" r:id="rId2"/>
    <p:sldId id="408" r:id="rId3"/>
    <p:sldId id="409" r:id="rId4"/>
    <p:sldId id="410" r:id="rId5"/>
    <p:sldId id="411" r:id="rId6"/>
    <p:sldId id="412" r:id="rId7"/>
    <p:sldId id="415" r:id="rId8"/>
    <p:sldId id="413" r:id="rId9"/>
    <p:sldId id="416" r:id="rId10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27" autoAdjust="0"/>
  </p:normalViewPr>
  <p:slideViewPr>
    <p:cSldViewPr snapToGrid="0">
      <p:cViewPr>
        <p:scale>
          <a:sx n="80" d="100"/>
          <a:sy n="80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58B3935-5A24-4F6A-A93D-2B5DEE56A52E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14519"/>
            <a:ext cx="5437188" cy="446730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4F378A6-B79F-46CF-B35D-4BA2B6F117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8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78A6-B79F-46CF-B35D-4BA2B6F117E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78A6-B79F-46CF-B35D-4BA2B6F117E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78A6-B79F-46CF-B35D-4BA2B6F117E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5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78A6-B79F-46CF-B35D-4BA2B6F117E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378A6-B79F-46CF-B35D-4BA2B6F117E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4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1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0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8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5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6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12.05.2022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sz="3600" b="1" i="1" dirty="0">
                <a:ln>
                  <a:solidFill>
                    <a:srgbClr val="333399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Arial" charset="0"/>
              </a:rPr>
              <a:t/>
            </a:r>
            <a:br>
              <a:rPr lang="ru-RU" sz="3600" b="1" i="1" dirty="0">
                <a:ln>
                  <a:solidFill>
                    <a:srgbClr val="333399"/>
                  </a:solidFill>
                </a:ln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Arial" charset="0"/>
              </a:rPr>
            </a:br>
            <a:endParaRPr lang="x-none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8795" y="841654"/>
            <a:ext cx="94052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ИНВЕСТИЦИОННАЯ ПЛОЩАДКА </a:t>
            </a:r>
            <a:r>
              <a:rPr lang="ru-RU" sz="5400" b="1" dirty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№ </a:t>
            </a:r>
            <a:r>
              <a:rPr lang="ru-RU" sz="5400" b="1" dirty="0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6</a:t>
            </a:r>
            <a:r>
              <a:rPr lang="ru-RU" sz="5400" b="1" dirty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/>
            </a:r>
            <a:br>
              <a:rPr lang="ru-RU" sz="5400" b="1" dirty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</a:br>
            <a:r>
              <a:rPr lang="ru-RU" sz="5400" b="1" dirty="0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г. Ветка, </a:t>
            </a:r>
          </a:p>
          <a:p>
            <a:pPr algn="ctr"/>
            <a:r>
              <a:rPr lang="ru-RU" sz="5400" b="1" dirty="0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ул</a:t>
            </a:r>
            <a:r>
              <a:rPr lang="ru-RU" sz="5400" b="1" dirty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. </a:t>
            </a:r>
            <a:r>
              <a:rPr lang="ru-RU" sz="5400" b="1" dirty="0" err="1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Батракова</a:t>
            </a:r>
            <a:r>
              <a:rPr lang="ru-RU" sz="5400" b="1" dirty="0" smtClean="0">
                <a:ln>
                  <a:solidFill>
                    <a:srgbClr val="333399"/>
                  </a:solidFill>
                </a:ln>
                <a:solidFill>
                  <a:prstClr val="white"/>
                </a:solidFill>
                <a:latin typeface="Franklin Gothic Medium"/>
                <a:cs typeface="Times New Roman" pitchFamily="18" charset="0"/>
              </a:rPr>
              <a:t> М.Г., 44</a:t>
            </a:r>
            <a:r>
              <a:rPr lang="ru-RU" sz="5400" dirty="0">
                <a:solidFill>
                  <a:prstClr val="black"/>
                </a:solidFill>
                <a:latin typeface="Franklin Gothic Medium"/>
              </a:rPr>
              <a:t/>
            </a:r>
            <a:br>
              <a:rPr lang="ru-RU" sz="5400" dirty="0">
                <a:solidFill>
                  <a:prstClr val="black"/>
                </a:solidFill>
                <a:latin typeface="Franklin Gothic Medium"/>
              </a:rPr>
            </a:br>
            <a:endParaRPr lang="ru-RU" sz="5400" dirty="0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34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Площадка № </a:t>
            </a:r>
            <a:r>
              <a:rPr lang="ru-RU" dirty="0" smtClean="0"/>
              <a:t>6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/>
              <a:t>Схема площадки</a:t>
            </a:r>
            <a:endParaRPr lang="x-none" sz="1400" i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51111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/>
              <a:t>Общая информация</a:t>
            </a:r>
          </a:p>
          <a:p>
            <a:pPr algn="just"/>
            <a:r>
              <a:rPr lang="ru-RU" dirty="0"/>
              <a:t>Адрес: г. </a:t>
            </a:r>
            <a:r>
              <a:rPr lang="ru-RU" dirty="0" smtClean="0"/>
              <a:t>Ветка, </a:t>
            </a:r>
            <a:r>
              <a:rPr lang="ru-RU" dirty="0"/>
              <a:t>ул. </a:t>
            </a:r>
            <a:r>
              <a:rPr lang="ru-RU" dirty="0" err="1" smtClean="0"/>
              <a:t>Батракова</a:t>
            </a:r>
            <a:r>
              <a:rPr lang="ru-RU" dirty="0" smtClean="0"/>
              <a:t> М.Г., 44</a:t>
            </a:r>
          </a:p>
          <a:p>
            <a:pPr algn="just"/>
            <a:r>
              <a:rPr lang="ru-RU" dirty="0" smtClean="0"/>
              <a:t>Площадь участка: 4,0407 га</a:t>
            </a:r>
            <a:endParaRPr lang="ru-RU" dirty="0"/>
          </a:p>
          <a:p>
            <a:pPr algn="just"/>
            <a:r>
              <a:rPr lang="ru-RU" dirty="0"/>
              <a:t>Землепользователь: </a:t>
            </a:r>
            <a:r>
              <a:rPr lang="ru-RU" dirty="0" smtClean="0"/>
              <a:t>Коммунальное проектно-ремонтно-строительное унитарное предприятие «</a:t>
            </a:r>
            <a:r>
              <a:rPr lang="ru-RU" dirty="0" err="1" smtClean="0"/>
              <a:t>Гомельоблдорстрой</a:t>
            </a:r>
            <a:r>
              <a:rPr lang="ru-RU" dirty="0" smtClean="0"/>
              <a:t>»</a:t>
            </a:r>
            <a:endParaRPr lang="ru-RU" dirty="0"/>
          </a:p>
          <a:p>
            <a:pPr lvl="0" algn="just"/>
            <a:r>
              <a:rPr lang="ru-RU" dirty="0"/>
              <a:t>Балансодержатель: </a:t>
            </a:r>
            <a:r>
              <a:rPr lang="ru-RU" dirty="0">
                <a:solidFill>
                  <a:prstClr val="black"/>
                </a:solidFill>
              </a:rPr>
              <a:t>Коммунальное проектно-ремонтно-строительное унитарное предприятие «</a:t>
            </a:r>
            <a:r>
              <a:rPr lang="ru-RU" dirty="0" err="1">
                <a:solidFill>
                  <a:prstClr val="black"/>
                </a:solidFill>
              </a:rPr>
              <a:t>Гомельоблдорстрой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  <a:p>
            <a:pPr algn="just"/>
            <a:r>
              <a:rPr lang="ru-RU" dirty="0" smtClean="0"/>
              <a:t>Форма </a:t>
            </a:r>
            <a:r>
              <a:rPr lang="ru-RU" dirty="0"/>
              <a:t>собственности: государственная</a:t>
            </a:r>
          </a:p>
          <a:p>
            <a:r>
              <a:rPr lang="ru-RU" dirty="0"/>
              <a:t>Наличие правоустанавливающих документов на участок: </a:t>
            </a:r>
            <a:r>
              <a:rPr lang="ru-RU" dirty="0" smtClean="0"/>
              <a:t>имеется</a:t>
            </a:r>
            <a:endParaRPr lang="x-none" dirty="0"/>
          </a:p>
          <a:p>
            <a:pPr lvl="0" algn="just"/>
            <a:r>
              <a:rPr lang="ru-RU" dirty="0" smtClean="0"/>
              <a:t>Категория </a:t>
            </a:r>
            <a:r>
              <a:rPr lang="ru-RU" dirty="0"/>
              <a:t>земель: </a:t>
            </a:r>
            <a:r>
              <a:rPr lang="ru-RU" dirty="0" smtClean="0"/>
              <a:t>производственная зона</a:t>
            </a:r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sz="1400" dirty="0" smtClean="0"/>
              <a:t>Наличие объекта: асфальтобетонный завод</a:t>
            </a:r>
            <a:endParaRPr lang="x-none" sz="1400" dirty="0"/>
          </a:p>
          <a:p>
            <a:r>
              <a:rPr lang="ru-RU" sz="1400" dirty="0"/>
              <a:t>Наличие правоустанавливающих документов на объекты недвижимости: </a:t>
            </a:r>
            <a:r>
              <a:rPr lang="ru-RU" sz="1400" dirty="0" smtClean="0"/>
              <a:t>имеются</a:t>
            </a:r>
            <a:endParaRPr lang="x-none" sz="1400" dirty="0"/>
          </a:p>
          <a:p>
            <a:pPr lvl="0"/>
            <a:endParaRPr lang="x-none" sz="1400">
              <a:solidFill>
                <a:prstClr val="black"/>
              </a:solidFill>
            </a:endParaRPr>
          </a:p>
          <a:p>
            <a:endParaRPr lang="x-none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40400" t="12040" r="17728" b="14046"/>
          <a:stretch/>
        </p:blipFill>
        <p:spPr bwMode="auto">
          <a:xfrm>
            <a:off x="415637" y="1484416"/>
            <a:ext cx="5581402" cy="4334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8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Площадка № </a:t>
            </a:r>
            <a:r>
              <a:rPr lang="ru-RU" dirty="0" smtClean="0"/>
              <a:t>6</a:t>
            </a:r>
            <a:endParaRPr lang="x-none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0200" t="28955" r="39768" b="28200"/>
          <a:stretch/>
        </p:blipFill>
        <p:spPr bwMode="auto">
          <a:xfrm>
            <a:off x="1140031" y="1056904"/>
            <a:ext cx="9440883" cy="4940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566"/>
          </a:xfrm>
        </p:spPr>
        <p:txBody>
          <a:bodyPr>
            <a:normAutofit/>
          </a:bodyPr>
          <a:lstStyle/>
          <a:p>
            <a:r>
              <a:rPr lang="ru-RU" sz="2900" dirty="0"/>
              <a:t>Транспортная инфраструктура</a:t>
            </a:r>
            <a:endParaRPr lang="x-none" sz="29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1" y="3040083"/>
            <a:ext cx="5464573" cy="7006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 smtClean="0"/>
              <a:t>Существующая: водоснабжение,  энергоснабжение</a:t>
            </a:r>
            <a:endParaRPr lang="ru-RU" sz="1400" i="1" dirty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623" y="843147"/>
            <a:ext cx="7382639" cy="1484417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i="1" dirty="0"/>
              <a:t>Существующая</a:t>
            </a:r>
          </a:p>
          <a:p>
            <a:pPr marL="0" indent="0">
              <a:buNone/>
            </a:pPr>
            <a:r>
              <a:rPr lang="ru-RU" sz="5600" i="1" dirty="0"/>
              <a:t>До автомобильной асфальтной дороги </a:t>
            </a:r>
            <a:r>
              <a:rPr lang="ru-RU" sz="5600" i="1" dirty="0" smtClean="0"/>
              <a:t> Р-30 - 500 </a:t>
            </a:r>
            <a:r>
              <a:rPr lang="ru-RU" sz="5600" i="1" dirty="0"/>
              <a:t>м. </a:t>
            </a:r>
            <a:endParaRPr lang="ru-RU" sz="5600" i="1" dirty="0" smtClean="0"/>
          </a:p>
          <a:p>
            <a:pPr marL="0" indent="0">
              <a:buNone/>
            </a:pPr>
            <a:r>
              <a:rPr lang="ru-RU" sz="5600" i="1" dirty="0" smtClean="0"/>
              <a:t>До районного центра г. Ветка – 3 км.</a:t>
            </a:r>
            <a:endParaRPr lang="ru-RU" sz="5600" i="1" dirty="0"/>
          </a:p>
          <a:p>
            <a:pPr marL="0" indent="0">
              <a:buNone/>
            </a:pPr>
            <a:r>
              <a:rPr lang="ru-RU" sz="5600" i="1" dirty="0"/>
              <a:t>Железная дорога: расстояние до погрузочной площадки - </a:t>
            </a:r>
            <a:r>
              <a:rPr lang="ru-RU" sz="5600" i="1" dirty="0" smtClean="0"/>
              <a:t>23 км. до г. Гомель</a:t>
            </a:r>
          </a:p>
          <a:p>
            <a:pPr marL="0" lvl="0" indent="0">
              <a:buNone/>
            </a:pPr>
            <a:r>
              <a:rPr lang="ru-RU" sz="5600" i="1" dirty="0" smtClean="0"/>
              <a:t> </a:t>
            </a:r>
            <a:r>
              <a:rPr lang="ru-RU" sz="5600" i="1" dirty="0">
                <a:solidFill>
                  <a:prstClr val="black"/>
                </a:solidFill>
              </a:rPr>
              <a:t>Аэропорт: расстояние  - </a:t>
            </a:r>
            <a:r>
              <a:rPr lang="ru-RU" sz="5600" i="1" dirty="0" smtClean="0">
                <a:solidFill>
                  <a:prstClr val="black"/>
                </a:solidFill>
              </a:rPr>
              <a:t>18 </a:t>
            </a:r>
            <a:r>
              <a:rPr lang="ru-RU" sz="5600" i="1" dirty="0">
                <a:solidFill>
                  <a:prstClr val="black"/>
                </a:solidFill>
              </a:rPr>
              <a:t>км. </a:t>
            </a:r>
            <a:r>
              <a:rPr lang="ru-RU" sz="5600" i="1" dirty="0" smtClean="0">
                <a:solidFill>
                  <a:prstClr val="black"/>
                </a:solidFill>
              </a:rPr>
              <a:t>до </a:t>
            </a:r>
            <a:r>
              <a:rPr lang="ru-RU" sz="5600" i="1" dirty="0" err="1" smtClean="0">
                <a:solidFill>
                  <a:prstClr val="black"/>
                </a:solidFill>
              </a:rPr>
              <a:t>г.Гомель</a:t>
            </a:r>
            <a:endParaRPr lang="ru-RU" sz="5600" i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56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5600" i="1" dirty="0"/>
          </a:p>
          <a:p>
            <a:pPr marL="0" indent="0">
              <a:buNone/>
            </a:pPr>
            <a:endParaRPr lang="ru-RU" sz="2200" i="1" dirty="0"/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707623" y="4275117"/>
            <a:ext cx="11162160" cy="18583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i="1" dirty="0" smtClean="0">
                <a:solidFill>
                  <a:prstClr val="black"/>
                </a:solidFill>
              </a:rPr>
              <a:t>Потенциальная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i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i="1" dirty="0">
                <a:solidFill>
                  <a:prstClr val="black"/>
                </a:solidFill>
              </a:rPr>
              <a:t>На объекте имеется действующая трансформаторная подстанция </a:t>
            </a:r>
            <a:r>
              <a:rPr lang="ru-RU" sz="1400" i="1" dirty="0" smtClean="0">
                <a:solidFill>
                  <a:prstClr val="black"/>
                </a:solidFill>
              </a:rPr>
              <a:t>ТП-525 </a:t>
            </a:r>
            <a:r>
              <a:rPr lang="ru-RU" sz="1400" i="1" dirty="0">
                <a:solidFill>
                  <a:prstClr val="black"/>
                </a:solidFill>
              </a:rPr>
              <a:t>мощностью </a:t>
            </a:r>
            <a:r>
              <a:rPr lang="ru-RU" sz="1400" i="1" dirty="0" smtClean="0">
                <a:solidFill>
                  <a:prstClr val="black"/>
                </a:solidFill>
              </a:rPr>
              <a:t>400 </a:t>
            </a:r>
            <a:r>
              <a:rPr lang="ru-RU" sz="1400" i="1" dirty="0" err="1">
                <a:solidFill>
                  <a:prstClr val="black"/>
                </a:solidFill>
              </a:rPr>
              <a:t>кВА</a:t>
            </a:r>
            <a:r>
              <a:rPr lang="ru-RU" sz="1400" i="1" dirty="0">
                <a:solidFill>
                  <a:prstClr val="black"/>
                </a:solidFill>
              </a:rPr>
              <a:t> </a:t>
            </a:r>
            <a:r>
              <a:rPr lang="ru-RU" sz="1400" i="1" dirty="0" smtClean="0">
                <a:solidFill>
                  <a:prstClr val="black"/>
                </a:solidFill>
              </a:rPr>
              <a:t>, обеспечивающая </a:t>
            </a:r>
            <a:r>
              <a:rPr lang="ru-RU" sz="1400" i="1" dirty="0">
                <a:solidFill>
                  <a:prstClr val="black"/>
                </a:solidFill>
              </a:rPr>
              <a:t>электроснабжением данный объект.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762001" y="2447552"/>
            <a:ext cx="10515600" cy="42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prstClr val="black"/>
                </a:solidFill>
              </a:rPr>
              <a:t>Инженерная </a:t>
            </a:r>
            <a:r>
              <a:rPr lang="ru-RU" sz="2900" dirty="0" smtClean="0">
                <a:solidFill>
                  <a:prstClr val="black"/>
                </a:solidFill>
              </a:rPr>
              <a:t>инфраструктура</a:t>
            </a:r>
            <a:endParaRPr lang="x-none" sz="29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6899" y="4773881"/>
            <a:ext cx="8027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2114" y="304800"/>
            <a:ext cx="9144000" cy="348343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Инженерно-техническое обеспечение</a:t>
            </a:r>
            <a:endParaRPr lang="en-US" sz="2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4" y="724395"/>
            <a:ext cx="10497787" cy="54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6" t="69052" r="43934" b="5765"/>
          <a:stretch/>
        </p:blipFill>
        <p:spPr bwMode="auto">
          <a:xfrm>
            <a:off x="6096000" y="4700790"/>
            <a:ext cx="1645920" cy="1446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85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/>
              <a:t>Ограничения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/>
              <a:t>Отсутствуют</a:t>
            </a:r>
          </a:p>
          <a:p>
            <a:pPr marL="0" indent="0">
              <a:buNone/>
            </a:pPr>
            <a:r>
              <a:rPr lang="ru-RU" sz="1800" i="1" dirty="0" smtClean="0"/>
              <a:t>Удаленность от границ жилой застройки –  3000 метров </a:t>
            </a:r>
          </a:p>
          <a:p>
            <a:pPr marL="0" indent="0">
              <a:buNone/>
            </a:pPr>
            <a:endParaRPr lang="x-none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x-none" sz="1400" i="1" dirty="0"/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3932237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/>
              <a:t>Общая информация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Санитарные ограничения: 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не допускается производство пищевой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6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899" y="1182734"/>
            <a:ext cx="11162805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Преференциальный режим:</a:t>
            </a:r>
          </a:p>
          <a:p>
            <a:pPr algn="just"/>
            <a:r>
              <a:rPr lang="ru-RU" sz="3600" dirty="0" smtClean="0"/>
              <a:t>предоставление в аренду в целях реализации инвестиционного договора на условиях Декрета Президента Республики </a:t>
            </a:r>
            <a:r>
              <a:rPr lang="ru-RU" sz="3600" dirty="0"/>
              <a:t>Беларусь от </a:t>
            </a:r>
            <a:r>
              <a:rPr lang="ru-RU" sz="3600" dirty="0" smtClean="0"/>
              <a:t>07.05.2012 №6.</a:t>
            </a:r>
          </a:p>
        </p:txBody>
      </p:sp>
    </p:spTree>
    <p:extLst>
      <p:ext uri="{BB962C8B-B14F-4D97-AF65-F5344CB8AC3E}">
        <p14:creationId xmlns:p14="http://schemas.microsoft.com/office/powerpoint/2010/main" val="96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solidFill>
                  <a:prstClr val="black"/>
                </a:solidFill>
              </a:rPr>
              <a:t>Инвестиционные предложения </a:t>
            </a:r>
            <a:r>
              <a:rPr lang="ru-RU" sz="2900" dirty="0" smtClean="0">
                <a:solidFill>
                  <a:prstClr val="black"/>
                </a:solidFill>
              </a:rPr>
              <a:t>района</a:t>
            </a:r>
            <a:endParaRPr lang="x-none" sz="290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B89CAAC-4D70-4925-B9F4-D22BBF4BC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808" y="1043083"/>
            <a:ext cx="10658384" cy="527933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/>
              <a:t>ИНВЕСТИЦИОННЫЙ ПРОЕКТ «Модернизация производства </a:t>
            </a:r>
            <a:r>
              <a:rPr lang="ru-RU" b="1" i="1" dirty="0" err="1" smtClean="0"/>
              <a:t>вибропрессованных</a:t>
            </a:r>
            <a:r>
              <a:rPr lang="ru-RU" b="1" i="1" dirty="0" smtClean="0"/>
              <a:t> изделий на асфальтобетонном заводе и приобретением комплекса по устройству цементобетонных покрытий и бортового камня», утвержденный постановлением СМ РБ от  09.12.2019 № 689.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363560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6909" y="760020"/>
            <a:ext cx="6495803" cy="527258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/>
              <a:t>Форма продажи: аукцион</a:t>
            </a:r>
            <a:endParaRPr lang="ru-RU" sz="3200" dirty="0"/>
          </a:p>
          <a:p>
            <a:r>
              <a:rPr lang="ru-RU" sz="3200" dirty="0" smtClean="0"/>
              <a:t>Контактные данные: </a:t>
            </a:r>
          </a:p>
          <a:p>
            <a:r>
              <a:rPr lang="ru-RU" sz="3200" dirty="0" smtClean="0"/>
              <a:t>8 (02330) 4 43 39  отдел экономики райисполкома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5975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3157</TotalTime>
  <Words>249</Words>
  <Application>Microsoft Office PowerPoint</Application>
  <PresentationFormat>Произвольный</PresentationFormat>
  <Paragraphs>49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 </vt:lpstr>
      <vt:lpstr>Площадка № 6</vt:lpstr>
      <vt:lpstr>Площадка № 6</vt:lpstr>
      <vt:lpstr>Транспортная инфраструктура</vt:lpstr>
      <vt:lpstr>Инженерно-техническое обеспечение</vt:lpstr>
      <vt:lpstr>Ограничения</vt:lpstr>
      <vt:lpstr>Презентация PowerPoint</vt:lpstr>
      <vt:lpstr>Инвестиционные предложения района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111</cp:lastModifiedBy>
  <cp:revision>318</cp:revision>
  <cp:lastPrinted>2022-05-06T06:04:04Z</cp:lastPrinted>
  <dcterms:created xsi:type="dcterms:W3CDTF">2022-02-28T06:52:00Z</dcterms:created>
  <dcterms:modified xsi:type="dcterms:W3CDTF">2022-05-12T08:51:41Z</dcterms:modified>
</cp:coreProperties>
</file>