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6"/>
  </p:notesMasterIdLst>
  <p:sldIdLst>
    <p:sldId id="337" r:id="rId2"/>
    <p:sldId id="409" r:id="rId3"/>
    <p:sldId id="411" r:id="rId4"/>
    <p:sldId id="412" r:id="rId5"/>
    <p:sldId id="407" r:id="rId6"/>
    <p:sldId id="408" r:id="rId7"/>
    <p:sldId id="413" r:id="rId8"/>
    <p:sldId id="400" r:id="rId9"/>
    <p:sldId id="416" r:id="rId10"/>
    <p:sldId id="417" r:id="rId11"/>
    <p:sldId id="414" r:id="rId12"/>
    <p:sldId id="418" r:id="rId13"/>
    <p:sldId id="419" r:id="rId14"/>
    <p:sldId id="420" r:id="rId15"/>
  </p:sldIdLst>
  <p:sldSz cx="9144000" cy="6858000" type="screen4x3"/>
  <p:notesSz cx="6808788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C99"/>
    <a:srgbClr val="CCFF99"/>
    <a:srgbClr val="99FF99"/>
    <a:srgbClr val="FF9966"/>
    <a:srgbClr val="99CC00"/>
    <a:srgbClr val="FF9900"/>
    <a:srgbClr val="66FF99"/>
    <a:srgbClr val="99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07" autoAdjust="0"/>
    <p:restoredTop sz="93396" autoAdjust="0"/>
  </p:normalViewPr>
  <p:slideViewPr>
    <p:cSldViewPr>
      <p:cViewPr varScale="1">
        <p:scale>
          <a:sx n="54" d="100"/>
          <a:sy n="54" d="100"/>
        </p:scale>
        <p:origin x="13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3128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5555144864602325"/>
          <c:w val="0.81585048214752309"/>
          <c:h val="0.52878942667451456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 w="18923">
              <a:noFill/>
            </a:ln>
          </c:spPr>
          <c:explosion val="4"/>
          <c:dPt>
            <c:idx val="0"/>
            <c:bubble3D val="0"/>
            <c:explosion val="11"/>
            <c:spPr>
              <a:solidFill>
                <a:srgbClr val="00FF00"/>
              </a:solidFill>
              <a:ln w="18923">
                <a:noFill/>
              </a:ln>
            </c:spPr>
            <c:extLst>
              <c:ext xmlns:c16="http://schemas.microsoft.com/office/drawing/2014/chart" uri="{C3380CC4-5D6E-409C-BE32-E72D297353CC}">
                <c16:uniqueId val="{00000000-8108-4384-8FF7-6EED61B96B3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8923">
                <a:noFill/>
              </a:ln>
            </c:spPr>
            <c:extLst>
              <c:ext xmlns:c16="http://schemas.microsoft.com/office/drawing/2014/chart" uri="{C3380CC4-5D6E-409C-BE32-E72D297353CC}">
                <c16:uniqueId val="{00000001-8108-4384-8FF7-6EED61B96B39}"/>
              </c:ext>
            </c:extLst>
          </c:dPt>
          <c:dPt>
            <c:idx val="2"/>
            <c:bubble3D val="0"/>
            <c:explosion val="11"/>
            <c:spPr>
              <a:solidFill>
                <a:srgbClr val="FFFF00"/>
              </a:solidFill>
              <a:ln w="18923">
                <a:noFill/>
              </a:ln>
            </c:spPr>
            <c:extLst>
              <c:ext xmlns:c16="http://schemas.microsoft.com/office/drawing/2014/chart" uri="{C3380CC4-5D6E-409C-BE32-E72D297353CC}">
                <c16:uniqueId val="{00000002-8108-4384-8FF7-6EED61B96B39}"/>
              </c:ext>
            </c:extLst>
          </c:dPt>
          <c:dPt>
            <c:idx val="3"/>
            <c:bubble3D val="0"/>
            <c:explosion val="11"/>
            <c:spPr>
              <a:solidFill>
                <a:srgbClr val="FF00FF"/>
              </a:solidFill>
              <a:ln w="18923">
                <a:noFill/>
              </a:ln>
            </c:spPr>
            <c:extLst>
              <c:ext xmlns:c16="http://schemas.microsoft.com/office/drawing/2014/chart" uri="{C3380CC4-5D6E-409C-BE32-E72D297353CC}">
                <c16:uniqueId val="{00000003-8108-4384-8FF7-6EED61B96B39}"/>
              </c:ext>
            </c:extLst>
          </c:dPt>
          <c:dLbls>
            <c:dLbl>
              <c:idx val="0"/>
              <c:layout>
                <c:manualLayout>
                  <c:x val="-0.1270606474034201"/>
                  <c:y val="-0.17752863746187503"/>
                </c:manualLayout>
              </c:layout>
              <c:tx>
                <c:rich>
                  <a:bodyPr/>
                  <a:lstStyle/>
                  <a:p>
                    <a:pPr>
                      <a:defRPr sz="2000"/>
                    </a:pPr>
                    <a:r>
                      <a:rPr lang="en-US" sz="2000" dirty="0"/>
                      <a:t>27,6%</a:t>
                    </a:r>
                  </a:p>
                </c:rich>
              </c:tx>
              <c:numFmt formatCode="\О\с\н\о\в\н\о\й" sourceLinked="0"/>
              <c:spPr>
                <a:noFill/>
                <a:ln w="25363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08-4384-8FF7-6EED61B96B39}"/>
                </c:ext>
              </c:extLst>
            </c:dLbl>
            <c:dLbl>
              <c:idx val="1"/>
              <c:layout>
                <c:manualLayout>
                  <c:x val="0.19768289530058275"/>
                  <c:y val="3.2847117319953406E-2"/>
                </c:manualLayout>
              </c:layout>
              <c:tx>
                <c:rich>
                  <a:bodyPr/>
                  <a:lstStyle/>
                  <a:p>
                    <a:pPr>
                      <a:defRPr sz="2000"/>
                    </a:pPr>
                    <a:r>
                      <a:rPr lang="en-US" sz="2000" dirty="0"/>
                      <a:t>56,5</a:t>
                    </a:r>
                    <a:r>
                      <a:rPr lang="en-US" sz="2000" baseline="0" dirty="0"/>
                      <a:t>%</a:t>
                    </a:r>
                    <a:endParaRPr lang="en-US" sz="2000" dirty="0"/>
                  </a:p>
                </c:rich>
              </c:tx>
              <c:numFmt formatCode="\О\с\н\о\в\н\о\й" sourceLinked="0"/>
              <c:spPr>
                <a:noFill/>
                <a:ln w="25363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08-4384-8FF7-6EED61B96B39}"/>
                </c:ext>
              </c:extLst>
            </c:dLbl>
            <c:dLbl>
              <c:idx val="2"/>
              <c:layout>
                <c:manualLayout>
                  <c:x val="-0.14522423912349672"/>
                  <c:y val="2.4623072142119194E-2"/>
                </c:manualLayout>
              </c:layout>
              <c:tx>
                <c:rich>
                  <a:bodyPr/>
                  <a:lstStyle/>
                  <a:p>
                    <a:pPr>
                      <a:defRPr sz="2000"/>
                    </a:pPr>
                    <a:r>
                      <a:rPr lang="en-US" sz="2000" dirty="0"/>
                      <a:t> 13,8%</a:t>
                    </a:r>
                  </a:p>
                </c:rich>
              </c:tx>
              <c:numFmt formatCode="\О\с\н\о\в\н\о\й" sourceLinked="0"/>
              <c:spPr>
                <a:noFill/>
                <a:ln w="25363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08-4384-8FF7-6EED61B96B39}"/>
                </c:ext>
              </c:extLst>
            </c:dLbl>
            <c:dLbl>
              <c:idx val="3"/>
              <c:layout>
                <c:manualLayout>
                  <c:x val="-7.4411878292822697E-2"/>
                  <c:y val="-0.11635004589402809"/>
                </c:manualLayout>
              </c:layout>
              <c:tx>
                <c:rich>
                  <a:bodyPr/>
                  <a:lstStyle/>
                  <a:p>
                    <a:pPr>
                      <a:defRPr sz="2000"/>
                    </a:pPr>
                    <a:r>
                      <a:rPr lang="en-US" sz="2000" dirty="0"/>
                      <a:t>2,1%</a:t>
                    </a:r>
                  </a:p>
                </c:rich>
              </c:tx>
              <c:numFmt formatCode="\О\с\н\о\в\н\о\й" sourceLinked="0"/>
              <c:spPr>
                <a:noFill/>
                <a:ln w="25363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08-4384-8FF7-6EED61B96B39}"/>
                </c:ext>
              </c:extLst>
            </c:dLbl>
            <c:numFmt formatCode="\О\с\н\о\в\н\о\й" sourceLinked="0"/>
            <c:spPr>
              <a:noFill/>
              <a:ln w="25363">
                <a:noFill/>
              </a:ln>
            </c:spPr>
            <c:txPr>
              <a:bodyPr/>
              <a:lstStyle/>
              <a:p>
                <a:pPr>
                  <a:defRPr sz="22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Sheet1!$B$1:$E$1</c:f>
              <c:strCache>
                <c:ptCount val="4"/>
                <c:pt idx="0">
                  <c:v>собственные доходы</c:v>
                </c:pt>
                <c:pt idx="1">
                  <c:v>дотация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17646.5</c:v>
                </c:pt>
                <c:pt idx="1">
                  <c:v>36947.5</c:v>
                </c:pt>
                <c:pt idx="2">
                  <c:v>10355.6</c:v>
                </c:pt>
                <c:pt idx="3">
                  <c:v>3293.1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08-4384-8FF7-6EED61B96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7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23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578425926531035E-2"/>
          <c:y val="7.4856997284334802E-4"/>
          <c:w val="0.80182232429279676"/>
          <c:h val="0.938267281460321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57150"/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0.0</c:formatCode>
                <c:ptCount val="1"/>
                <c:pt idx="0">
                  <c:v>18131070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EC-41B5-B201-2D4E072580F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5258010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EC-41B5-B201-2D4E07258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720960"/>
        <c:axId val="31722496"/>
        <c:axId val="0"/>
      </c:bar3DChart>
      <c:catAx>
        <c:axId val="3172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31722496"/>
        <c:crosses val="autoZero"/>
        <c:auto val="1"/>
        <c:lblAlgn val="ctr"/>
        <c:lblOffset val="100"/>
        <c:noMultiLvlLbl val="0"/>
      </c:catAx>
      <c:valAx>
        <c:axId val="31722496"/>
        <c:scaling>
          <c:orientation val="minMax"/>
          <c:min val="30000"/>
        </c:scaling>
        <c:delete val="1"/>
        <c:axPos val="l"/>
        <c:majorGridlines>
          <c:spPr>
            <a:ln>
              <a:noFill/>
            </a:ln>
          </c:spPr>
        </c:majorGridlines>
        <c:numFmt formatCode="0.0" sourceLinked="1"/>
        <c:majorTickMark val="out"/>
        <c:minorTickMark val="none"/>
        <c:tickLblPos val="nextTo"/>
        <c:crossAx val="3172096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627796550157479E-2"/>
          <c:y val="8.9112385343104325E-2"/>
          <c:w val="0.55413930972439351"/>
          <c:h val="0.826050221735778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28575"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explosion val="4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1-639F-469E-A011-3E502FFD2FCF}"/>
              </c:ext>
            </c:extLst>
          </c:dPt>
          <c:dPt>
            <c:idx val="1"/>
            <c:bubble3D val="0"/>
            <c:spPr>
              <a:solidFill>
                <a:srgbClr val="3BC348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3-639F-469E-A011-3E502FFD2FCF}"/>
              </c:ext>
            </c:extLst>
          </c:dPt>
          <c:dPt>
            <c:idx val="2"/>
            <c:bubble3D val="0"/>
            <c:spPr>
              <a:solidFill>
                <a:srgbClr val="C40CAA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5-639F-469E-A011-3E502FFD2FC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7-639F-469E-A011-3E502FFD2FCF}"/>
              </c:ext>
            </c:extLst>
          </c:dPt>
          <c:dPt>
            <c:idx val="4"/>
            <c:bubble3D val="0"/>
            <c:spPr>
              <a:solidFill>
                <a:srgbClr val="FF9900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9-639F-469E-A011-3E502FFD2FC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B-639F-469E-A011-3E502FFD2FCF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D-639F-469E-A011-3E502FFD2FCF}"/>
              </c:ext>
            </c:extLst>
          </c:dPt>
          <c:dPt>
            <c:idx val="7"/>
            <c:bubble3D val="0"/>
            <c:spPr>
              <a:solidFill>
                <a:srgbClr val="FF0000"/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0F-639F-469E-A011-3E502FFD2FCF}"/>
              </c:ext>
            </c:extLst>
          </c:dPt>
          <c:dPt>
            <c:idx val="8"/>
            <c:bubble3D val="0"/>
            <c:spPr>
              <a:solidFill>
                <a:schemeClr val="bg1">
                  <a:lumMod val="50000"/>
                </a:schemeClr>
              </a:solidFill>
              <a:ln w="28575">
                <a:noFill/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114300">
                  <a:prstClr val="black"/>
                </a:innerShdw>
              </a:effectLst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extLst>
              <c:ext xmlns:c16="http://schemas.microsoft.com/office/drawing/2014/chart" uri="{C3380CC4-5D6E-409C-BE32-E72D297353CC}">
                <c16:uniqueId val="{00000011-639F-469E-A011-3E502FFD2FCF}"/>
              </c:ext>
            </c:extLst>
          </c:dPt>
          <c:dLbls>
            <c:dLbl>
              <c:idx val="3"/>
              <c:layout>
                <c:manualLayout>
                  <c:x val="-1.7383156156376856E-2"/>
                  <c:y val="7.199618202517522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effectLst/>
                      </a:rPr>
                      <a:t>6,7%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39F-469E-A011-3E502FFD2FCF}"/>
                </c:ext>
              </c:extLst>
            </c:dLbl>
            <c:dLbl>
              <c:idx val="5"/>
              <c:layout>
                <c:manualLayout>
                  <c:x val="-1.4340095906236277E-3"/>
                  <c:y val="-1.2824977265960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39F-469E-A011-3E502FFD2FCF}"/>
                </c:ext>
              </c:extLst>
            </c:dLbl>
            <c:dLbl>
              <c:idx val="6"/>
              <c:layout>
                <c:manualLayout>
                  <c:x val="-9.7515811908539515E-2"/>
                  <c:y val="-9.9402485745311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39F-469E-A011-3E502FFD2FCF}"/>
                </c:ext>
              </c:extLst>
            </c:dLbl>
            <c:dLbl>
              <c:idx val="7"/>
              <c:layout>
                <c:manualLayout>
                  <c:x val="-2.7451980649596001E-3"/>
                  <c:y val="-1.896444003235004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39F-469E-A011-3E502FFD2FCF}"/>
                </c:ext>
              </c:extLst>
            </c:dLbl>
            <c:dLbl>
              <c:idx val="8"/>
              <c:layout>
                <c:manualLayout>
                  <c:x val="4.3016900561184271E-3"/>
                  <c:y val="-0.130387268870599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effectLst/>
                      </a:rPr>
                      <a:t>0,3%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39F-469E-A011-3E502FFD2F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effectLst/>
                    <a:latin typeface="Arial Cyr" panose="020B0604020202020204" pitchFamily="34" charset="0"/>
                    <a:cs typeface="Arial Cyr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Образование </c:v>
                </c:pt>
                <c:pt idx="1">
                  <c:v>Здравоохранение</c:v>
                </c:pt>
                <c:pt idx="2">
                  <c:v>Жилищно-коммунальные услуги и жилищное строительство</c:v>
                </c:pt>
                <c:pt idx="3">
                  <c:v>Физическая культура, спорт, культура и СМИ</c:v>
                </c:pt>
                <c:pt idx="4">
                  <c:v>Социальная политика</c:v>
                </c:pt>
                <c:pt idx="5">
                  <c:v>Общегосударственная деятельность</c:v>
                </c:pt>
                <c:pt idx="6">
                  <c:v>Охрана природной среды</c:v>
                </c:pt>
                <c:pt idx="7">
                  <c:v>Национальная экономика</c:v>
                </c:pt>
                <c:pt idx="8">
                  <c:v>Прочие расходы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0.33900000000000002</c:v>
                </c:pt>
                <c:pt idx="1">
                  <c:v>0.20899999999999999</c:v>
                </c:pt>
                <c:pt idx="2">
                  <c:v>5.8999999999999997E-2</c:v>
                </c:pt>
                <c:pt idx="3">
                  <c:v>6.7000000000000004E-2</c:v>
                </c:pt>
                <c:pt idx="4">
                  <c:v>0.10100000000000001</c:v>
                </c:pt>
                <c:pt idx="5">
                  <c:v>9.8000000000000004E-2</c:v>
                </c:pt>
                <c:pt idx="6">
                  <c:v>2E-3</c:v>
                </c:pt>
                <c:pt idx="7">
                  <c:v>0.122</c:v>
                </c:pt>
                <c:pt idx="8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39F-469E-A011-3E502FFD2F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0.56045661073956066"/>
          <c:y val="1.1173340357642461E-2"/>
          <c:w val="0.43954338926043934"/>
          <c:h val="0.9471048915711876"/>
        </c:manualLayout>
      </c:layout>
      <c:overlay val="0"/>
      <c:spPr>
        <a:ln w="6350" cap="flat">
          <a:bevel/>
        </a:ln>
      </c:spPr>
      <c:txPr>
        <a:bodyPr/>
        <a:lstStyle/>
        <a:p>
          <a:pPr>
            <a:lnSpc>
              <a:spcPct val="100000"/>
            </a:lnSpc>
            <a:defRPr sz="1400" b="1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90"/>
      <c:depthPercent val="8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450319333887826E-2"/>
          <c:y val="9.3900446246713329E-2"/>
          <c:w val="0.94756588607271863"/>
          <c:h val="0.906099553753286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  <a:contourClr>
                <a:srgbClr val="000000"/>
              </a:contourClr>
            </a:sp3d>
          </c:spPr>
          <c:explosion val="22"/>
          <c:dPt>
            <c:idx val="0"/>
            <c:bubble3D val="0"/>
            <c:spPr>
              <a:solidFill>
                <a:srgbClr val="3C0AF4"/>
              </a:solidFill>
              <a:ln>
                <a:solidFill>
                  <a:schemeClr val="tx1"/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4A5-4F25-9C6C-3528949DB61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4A5-4F25-9C6C-3528949DB615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65C-4264-BED5-01645782B60E}"/>
              </c:ext>
            </c:extLst>
          </c:dPt>
          <c:cat>
            <c:strRef>
              <c:f>Лист1!$A$2:$A$5</c:f>
              <c:strCache>
                <c:ptCount val="1"/>
                <c:pt idx="0">
                  <c:v>Кв. 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85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A5-4F25-9C6C-3528949DB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100"/>
      <c:rAngAx val="0"/>
      <c:perspective val="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1219623181374796E-2"/>
          <c:y val="6.5630090207783834E-2"/>
          <c:w val="0.88134427326698317"/>
          <c:h val="0.83592477448054259"/>
        </c:manualLayout>
      </c:layout>
      <c:bar3D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65760000"/>
        <c:axId val="165758464"/>
        <c:axId val="0"/>
      </c:bar3DChart>
      <c:valAx>
        <c:axId val="165758464"/>
        <c:scaling>
          <c:orientation val="minMax"/>
          <c:max val="1000"/>
          <c:min val="3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65760000"/>
        <c:crosses val="autoZero"/>
        <c:crossBetween val="between"/>
        <c:majorUnit val="250"/>
        <c:minorUnit val="250"/>
      </c:valAx>
      <c:catAx>
        <c:axId val="1657600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65758464"/>
        <c:crosses val="autoZero"/>
        <c:auto val="1"/>
        <c:lblAlgn val="ctr"/>
        <c:lblOffset val="100"/>
        <c:noMultiLvlLbl val="0"/>
      </c:catAx>
      <c:spPr>
        <a:scene3d>
          <a:camera prst="orthographicFront"/>
          <a:lightRig rig="threePt" dir="t"/>
        </a:scene3d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0.1174</cdr:x>
      <cdr:y>0.18526</cdr:y>
    </cdr:from>
    <cdr:to>
      <cdr:x>0.34908</cdr:x>
      <cdr:y>0.33581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22668" y="1125220"/>
          <a:ext cx="201803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Дотация</a:t>
          </a:r>
        </a:p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42 362,7 тыс. руб.</a:t>
          </a:r>
        </a:p>
      </cdr:txBody>
    </cdr:sp>
  </cdr:relSizeAnchor>
  <cdr:relSizeAnchor xmlns:cdr="http://schemas.openxmlformats.org/drawingml/2006/chartDrawing">
    <cdr:from>
      <cdr:x>0.70985</cdr:x>
      <cdr:y>0.22616</cdr:y>
    </cdr:from>
    <cdr:to>
      <cdr:x>0.91566</cdr:x>
      <cdr:y>0.33907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183258" y="1373615"/>
          <a:ext cx="1792731" cy="685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Субвенции</a:t>
          </a:r>
        </a:p>
        <a:p xmlns:a="http://schemas.openxmlformats.org/drawingml/2006/main"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10 340,4 тыс. руб.</a:t>
          </a:r>
        </a:p>
      </cdr:txBody>
    </cdr:sp>
  </cdr:relSizeAnchor>
  <cdr:relSizeAnchor xmlns:cdr="http://schemas.openxmlformats.org/drawingml/2006/chartDrawing">
    <cdr:from>
      <cdr:x>0.86798</cdr:x>
      <cdr:y>0.46942</cdr:y>
    </cdr:from>
    <cdr:to>
      <cdr:x>0.99264</cdr:x>
      <cdr:y>0.47695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560628" y="2851150"/>
          <a:ext cx="108585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0.85034</cdr:x>
      <cdr:y>0.43555</cdr:y>
    </cdr:from>
    <cdr:to>
      <cdr:x>1</cdr:x>
      <cdr:y>0.55034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406958" y="2645410"/>
          <a:ext cx="1303655" cy="6972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0.76772</cdr:x>
      <cdr:y>0.58182</cdr:y>
    </cdr:from>
    <cdr:to>
      <cdr:x>0.97694</cdr:x>
      <cdr:y>0.77005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687314" y="3533855"/>
          <a:ext cx="1822434" cy="11432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Иные межбюджетные трансферты </a:t>
          </a:r>
        </a:p>
        <a:p xmlns:a="http://schemas.openxmlformats.org/drawingml/2006/main">
          <a:pPr algn="ctr"/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1 562,1 тыс. руб.</a:t>
          </a:r>
        </a:p>
      </cdr:txBody>
    </cdr:sp>
  </cdr:relSizeAnchor>
  <cdr:relSizeAnchor xmlns:cdr="http://schemas.openxmlformats.org/drawingml/2006/chartDrawing">
    <cdr:from>
      <cdr:x>0.37469</cdr:x>
      <cdr:y>0.75966</cdr:y>
    </cdr:from>
    <cdr:to>
      <cdr:x>0.62531</cdr:x>
      <cdr:y>0.89139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263736" y="4613975"/>
          <a:ext cx="2183140" cy="800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Собственные доходы </a:t>
          </a:r>
        </a:p>
        <a:p xmlns:a="http://schemas.openxmlformats.org/drawingml/2006/main"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20 660,6 тыс. руб.</a:t>
          </a:r>
        </a:p>
      </cdr:txBody>
    </cdr:sp>
  </cdr:relSizeAnchor>
  <cdr:relSizeAnchor xmlns:cdr="http://schemas.openxmlformats.org/drawingml/2006/chartDrawing">
    <cdr:from>
      <cdr:x>0.18587</cdr:x>
      <cdr:y>0.2757</cdr:y>
    </cdr:from>
    <cdr:to>
      <cdr:x>0.2024</cdr:x>
      <cdr:y>0.34683</cdr:y>
    </cdr:to>
    <cdr:cxnSp macro="">
      <cdr:nvCxnSpPr>
        <cdr:cNvPr id="9" name="Прямая соединительная линия 8">
          <a:extLst xmlns:a="http://schemas.openxmlformats.org/drawingml/2006/main">
            <a:ext uri="{FF2B5EF4-FFF2-40B4-BE49-F238E27FC236}">
              <a16:creationId xmlns:a16="http://schemas.microsoft.com/office/drawing/2014/main" id="{61A35196-9E21-493E-A6B8-DADEB2C6D496}"/>
            </a:ext>
          </a:extLst>
        </cdr:cNvPr>
        <cdr:cNvCxnSpPr/>
      </cdr:nvCxnSpPr>
      <cdr:spPr>
        <a:xfrm xmlns:a="http://schemas.openxmlformats.org/drawingml/2006/main" flipH="1">
          <a:off x="1619002" y="1674540"/>
          <a:ext cx="144016" cy="432048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0.69064</cdr:y>
    </cdr:from>
    <cdr:to>
      <cdr:x>0.59093</cdr:x>
      <cdr:y>0.78337</cdr:y>
    </cdr:to>
    <cdr:cxnSp macro="">
      <cdr:nvCxnSpPr>
        <cdr:cNvPr id="14" name="Прямая соединительная линия 13">
          <a:extLst xmlns:a="http://schemas.openxmlformats.org/drawingml/2006/main">
            <a:ext uri="{FF2B5EF4-FFF2-40B4-BE49-F238E27FC236}">
              <a16:creationId xmlns:a16="http://schemas.microsoft.com/office/drawing/2014/main" id="{61A35196-9E21-493E-A6B8-DADEB2C6D496}"/>
            </a:ext>
          </a:extLst>
        </cdr:cNvPr>
        <cdr:cNvCxnSpPr/>
      </cdr:nvCxnSpPr>
      <cdr:spPr>
        <a:xfrm xmlns:a="http://schemas.openxmlformats.org/drawingml/2006/main" flipH="1">
          <a:off x="4355306" y="4194792"/>
          <a:ext cx="792056" cy="563199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92D05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0.70667</cdr:x>
      <cdr:y>0.30914</cdr:y>
    </cdr:from>
    <cdr:to>
      <cdr:x>0.76772</cdr:x>
      <cdr:y>0.35869</cdr:y>
    </cdr:to>
    <cdr:cxnSp macro="">
      <cdr:nvCxnSpPr>
        <cdr:cNvPr id="21" name="Прямая соединительная линия 20">
          <a:extLst xmlns:a="http://schemas.openxmlformats.org/drawingml/2006/main">
            <a:ext uri="{FF2B5EF4-FFF2-40B4-BE49-F238E27FC236}">
              <a16:creationId xmlns:a16="http://schemas.microsoft.com/office/drawing/2014/main" id="{61A35196-9E21-493E-A6B8-DADEB2C6D496}"/>
            </a:ext>
          </a:extLst>
        </cdr:cNvPr>
        <cdr:cNvCxnSpPr/>
      </cdr:nvCxnSpPr>
      <cdr:spPr>
        <a:xfrm xmlns:a="http://schemas.openxmlformats.org/drawingml/2006/main" flipH="1">
          <a:off x="6155528" y="1877671"/>
          <a:ext cx="531786" cy="30093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FFFF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0.78107</cdr:x>
      <cdr:y>0.50096</cdr:y>
    </cdr:from>
    <cdr:to>
      <cdr:x>0.86692</cdr:x>
      <cdr:y>0.60553</cdr:y>
    </cdr:to>
    <cdr:cxnSp macro="">
      <cdr:nvCxnSpPr>
        <cdr:cNvPr id="24" name="Прямая соединительная линия 23">
          <a:extLst xmlns:a="http://schemas.openxmlformats.org/drawingml/2006/main">
            <a:ext uri="{FF2B5EF4-FFF2-40B4-BE49-F238E27FC236}">
              <a16:creationId xmlns:a16="http://schemas.microsoft.com/office/drawing/2014/main" id="{61A35196-9E21-493E-A6B8-DADEB2C6D496}"/>
            </a:ext>
          </a:extLst>
        </cdr:cNvPr>
        <cdr:cNvCxnSpPr/>
      </cdr:nvCxnSpPr>
      <cdr:spPr>
        <a:xfrm xmlns:a="http://schemas.openxmlformats.org/drawingml/2006/main" flipH="1" flipV="1">
          <a:off x="6803598" y="3042719"/>
          <a:ext cx="747812" cy="635152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7030A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0.535</cdr:x>
      <cdr:y>0.79797</cdr:y>
    </cdr:from>
    <cdr:to>
      <cdr:x>0.64611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02832" y="4421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0.42125</cdr:x>
      <cdr:y>0.88137</cdr:y>
    </cdr:from>
    <cdr:to>
      <cdr:x>0.53236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466728" y="3989040"/>
          <a:ext cx="914400" cy="536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ru-RU" sz="2400" b="1" dirty="0"/>
        </a:p>
      </cdr:txBody>
    </cdr:sp>
  </cdr:relSizeAnchor>
  <cdr:relSizeAnchor xmlns:cdr="http://schemas.openxmlformats.org/drawingml/2006/chartDrawing">
    <cdr:from>
      <cdr:x>0.42125</cdr:x>
      <cdr:y>0.65863</cdr:y>
    </cdr:from>
    <cdr:to>
      <cdr:x>0.53236</cdr:x>
      <cdr:y>0.77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66728" y="2980928"/>
          <a:ext cx="9144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0.3775</cdr:x>
      <cdr:y>0.6109</cdr:y>
    </cdr:from>
    <cdr:to>
      <cdr:x>0.52361</cdr:x>
      <cdr:y>0.70636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06688" y="2764904"/>
          <a:ext cx="120243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/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0.465</cdr:x>
      <cdr:y>0.67454</cdr:y>
    </cdr:from>
    <cdr:to>
      <cdr:x>0.57611</cdr:x>
      <cdr:y>0.87657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826768" y="30529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0.38625</cdr:x>
      <cdr:y>0.73818</cdr:y>
    </cdr:from>
    <cdr:to>
      <cdr:x>0.50611</cdr:x>
      <cdr:y>0.83364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78696" y="3340968"/>
          <a:ext cx="98640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0.86875</cdr:x>
      <cdr:y>0.19724</cdr:y>
    </cdr:from>
    <cdr:to>
      <cdr:x>1</cdr:x>
      <cdr:y>0.37225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149480" y="892696"/>
          <a:ext cx="1080120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0.88889</cdr:x>
      <cdr:y>0.05405</cdr:y>
    </cdr:from>
    <cdr:to>
      <cdr:x>1</cdr:x>
      <cdr:y>0.25608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499176" y="2446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0.47059</cdr:x>
      <cdr:y>0.70004</cdr:y>
    </cdr:from>
    <cdr:to>
      <cdr:x>0.65733</cdr:x>
      <cdr:y>0.81141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304265" y="3168355"/>
          <a:ext cx="914380" cy="504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/>
        </a:p>
      </cdr:txBody>
    </cdr:sp>
  </cdr:relSizeAnchor>
  <cdr:relSizeAnchor xmlns:cdr="http://schemas.openxmlformats.org/drawingml/2006/chartDrawing">
    <cdr:from>
      <cdr:x>0.27941</cdr:x>
      <cdr:y>0.41366</cdr:y>
    </cdr:from>
    <cdr:to>
      <cdr:x>0.47059</cdr:x>
      <cdr:y>0.50912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368152" y="1872208"/>
          <a:ext cx="93610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b="1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0.18674</cdr:x>
      <cdr:y>0.20203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0" y="-18448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  Налоговые  доходы</a:t>
          </a:r>
        </a:p>
      </cdr:txBody>
    </cdr:sp>
  </cdr:relSizeAnchor>
  <cdr:relSizeAnchor xmlns:cdr="http://schemas.openxmlformats.org/drawingml/2006/chartDrawing">
    <cdr:from>
      <cdr:x>0.63235</cdr:x>
      <cdr:y>0.0875</cdr:y>
    </cdr:from>
    <cdr:to>
      <cdr:x>0.8191</cdr:x>
      <cdr:y>0.28954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096344" y="3960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0.51471</cdr:x>
      <cdr:y>0</cdr:y>
    </cdr:from>
    <cdr:to>
      <cdr:x>0.99923</cdr:x>
      <cdr:y>0.0875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520280" y="0"/>
          <a:ext cx="2372510" cy="396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Неналоговые доходы</a:t>
          </a:r>
        </a:p>
      </cdr:txBody>
    </cdr:sp>
  </cdr:relSizeAnchor>
  <cdr:relSizeAnchor xmlns:cdr="http://schemas.openxmlformats.org/drawingml/2006/chartDrawing">
    <cdr:from>
      <cdr:x>0.48493</cdr:x>
      <cdr:y>0.41775</cdr:y>
    </cdr:from>
    <cdr:to>
      <cdr:x>0.88235</cdr:x>
      <cdr:y>0.52483</cdr:y>
    </cdr:to>
    <cdr:sp macro="" textlink="">
      <cdr:nvSpPr>
        <cdr:cNvPr id="17" name="Стрелка вправо 16"/>
        <cdr:cNvSpPr/>
      </cdr:nvSpPr>
      <cdr:spPr>
        <a:xfrm xmlns:a="http://schemas.openxmlformats.org/drawingml/2006/main">
          <a:off x="2374486" y="1890721"/>
          <a:ext cx="1945994" cy="48463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0.89706</cdr:x>
      <cdr:y>0.07955</cdr:y>
    </cdr:from>
    <cdr:to>
      <cdr:x>0.97059</cdr:x>
      <cdr:y>0.87505</cdr:y>
    </cdr:to>
    <cdr:sp macro="" textlink="">
      <cdr:nvSpPr>
        <cdr:cNvPr id="18" name="Левая фигурная скобка 17"/>
        <cdr:cNvSpPr/>
      </cdr:nvSpPr>
      <cdr:spPr>
        <a:xfrm xmlns:a="http://schemas.openxmlformats.org/drawingml/2006/main">
          <a:off x="4392488" y="360040"/>
          <a:ext cx="360040" cy="36004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0.29164</cdr:x>
      <cdr:y>0.41</cdr:y>
    </cdr:from>
    <cdr:to>
      <cdr:x>0.47838</cdr:x>
      <cdr:y>0.61204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428019" y="185566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latin typeface="Times New Roman" pitchFamily="18" charset="0"/>
              <a:cs typeface="Times New Roman" pitchFamily="18" charset="0"/>
            </a:rPr>
            <a:t>8</a:t>
          </a:r>
          <a:r>
            <a:rPr lang="en-US" sz="1800" b="1" dirty="0">
              <a:latin typeface="Times New Roman" pitchFamily="18" charset="0"/>
              <a:cs typeface="Times New Roman" pitchFamily="18" charset="0"/>
            </a:rPr>
            <a:t>7,8</a:t>
          </a:r>
          <a:r>
            <a:rPr lang="ru-RU" sz="1800" b="1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0.60294</cdr:x>
      <cdr:y>0.66822</cdr:y>
    </cdr:from>
    <cdr:to>
      <cdr:x>0.78969</cdr:x>
      <cdr:y>0.87025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2952328" y="30243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0.46226</cdr:x>
      <cdr:y>0.69235</cdr:y>
    </cdr:from>
    <cdr:to>
      <cdr:x>0.649</cdr:x>
      <cdr:y>0.89438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2263468" y="313354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/>
            <a:t>1</a:t>
          </a:r>
          <a:r>
            <a:rPr lang="en-US" sz="1800" b="1" dirty="0"/>
            <a:t>2,2</a:t>
          </a:r>
          <a:r>
            <a:rPr lang="ru-RU" sz="1800" b="1" dirty="0"/>
            <a:t>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0.3147</cdr:x>
      <cdr:y>0.29769</cdr:y>
    </cdr:from>
    <cdr:to>
      <cdr:x>0.41589</cdr:x>
      <cdr:y>0.45521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43808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0.03701</cdr:x>
      <cdr:y>0.11573</cdr:y>
    </cdr:from>
    <cdr:to>
      <cdr:x>0.21628</cdr:x>
      <cdr:y>0.9716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334437" y="680156"/>
          <a:ext cx="1620000" cy="50301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vert270"/>
        <a:lstStyle xmlns:a="http://schemas.openxmlformats.org/drawingml/2006/main"/>
        <a:p xmlns:a="http://schemas.openxmlformats.org/drawingml/2006/main">
          <a:pPr algn="ctr"/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Агропромышленный комплекс -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8 562,8</a:t>
          </a:r>
        </a:p>
      </cdr:txBody>
    </cdr:sp>
  </cdr:relSizeAnchor>
  <cdr:relSizeAnchor xmlns:cdr="http://schemas.openxmlformats.org/drawingml/2006/chartDrawing">
    <cdr:from>
      <cdr:x>0.23704</cdr:x>
      <cdr:y>0.11573</cdr:y>
    </cdr:from>
    <cdr:to>
      <cdr:x>0.41631</cdr:x>
      <cdr:y>0.9715</cdr:y>
    </cdr:to>
    <cdr:sp macro="" textlink="">
      <cdr:nvSpPr>
        <cdr:cNvPr id="13" name="Прямоугольник 12"/>
        <cdr:cNvSpPr/>
      </cdr:nvSpPr>
      <cdr:spPr>
        <a:xfrm xmlns:a="http://schemas.openxmlformats.org/drawingml/2006/main">
          <a:off x="2141984" y="680156"/>
          <a:ext cx="1620000" cy="5029593"/>
        </a:xfrm>
        <a:prstGeom xmlns:a="http://schemas.openxmlformats.org/drawingml/2006/main" prst="rect">
          <a:avLst/>
        </a:prstGeom>
        <a:solidFill xmlns:a="http://schemas.openxmlformats.org/drawingml/2006/main">
          <a:srgbClr val="718ABD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Промышленность и архитектура -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80,0 </a:t>
          </a:r>
        </a:p>
      </cdr:txBody>
    </cdr:sp>
  </cdr:relSizeAnchor>
  <cdr:relSizeAnchor xmlns:cdr="http://schemas.openxmlformats.org/drawingml/2006/chartDrawing">
    <cdr:from>
      <cdr:x>0.43225</cdr:x>
      <cdr:y>0.11573</cdr:y>
    </cdr:from>
    <cdr:to>
      <cdr:x>0.60355</cdr:x>
      <cdr:y>0.9715</cdr:y>
    </cdr:to>
    <cdr:sp macro="" textlink="">
      <cdr:nvSpPr>
        <cdr:cNvPr id="17" name="Прямоугольник 16"/>
        <cdr:cNvSpPr/>
      </cdr:nvSpPr>
      <cdr:spPr>
        <a:xfrm xmlns:a="http://schemas.openxmlformats.org/drawingml/2006/main">
          <a:off x="3906016" y="680156"/>
          <a:ext cx="1548000" cy="5029593"/>
        </a:xfrm>
        <a:prstGeom xmlns:a="http://schemas.openxmlformats.org/drawingml/2006/main" prst="rect">
          <a:avLst/>
        </a:prstGeom>
        <a:solidFill xmlns:a="http://schemas.openxmlformats.org/drawingml/2006/main">
          <a:srgbClr val="CCCCFF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Топливо и энергетика - 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115,8</a:t>
          </a:r>
          <a:r>
            <a:rPr lang="ru-RU" dirty="0"/>
            <a:t>	</a:t>
          </a:r>
        </a:p>
      </cdr:txBody>
    </cdr:sp>
  </cdr:relSizeAnchor>
  <cdr:relSizeAnchor xmlns:cdr="http://schemas.openxmlformats.org/drawingml/2006/chartDrawing">
    <cdr:from>
      <cdr:x>0.61953</cdr:x>
      <cdr:y>0.11573</cdr:y>
    </cdr:from>
    <cdr:to>
      <cdr:x>0.7988</cdr:x>
      <cdr:y>0.9715</cdr:y>
    </cdr:to>
    <cdr:sp macro="" textlink="">
      <cdr:nvSpPr>
        <cdr:cNvPr id="18" name="Прямоугольник 17"/>
        <cdr:cNvSpPr/>
      </cdr:nvSpPr>
      <cdr:spPr>
        <a:xfrm xmlns:a="http://schemas.openxmlformats.org/drawingml/2006/main">
          <a:off x="5598368" y="680156"/>
          <a:ext cx="1620000" cy="5029593"/>
        </a:xfrm>
        <a:prstGeom xmlns:a="http://schemas.openxmlformats.org/drawingml/2006/main" prst="rect">
          <a:avLst/>
        </a:prstGeom>
        <a:solidFill xmlns:a="http://schemas.openxmlformats.org/drawingml/2006/main">
          <a:srgbClr val="E25E1C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25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Транспорт - 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495,6</a:t>
          </a:r>
        </a:p>
      </cdr:txBody>
    </cdr:sp>
  </cdr:relSizeAnchor>
  <cdr:relSizeAnchor xmlns:cdr="http://schemas.openxmlformats.org/drawingml/2006/chartDrawing">
    <cdr:from>
      <cdr:x>0.81062</cdr:x>
      <cdr:y>0.11573</cdr:y>
    </cdr:from>
    <cdr:to>
      <cdr:x>0.98989</cdr:x>
      <cdr:y>0.9715</cdr:y>
    </cdr:to>
    <cdr:sp macro="" textlink="">
      <cdr:nvSpPr>
        <cdr:cNvPr id="21" name="Прямоугольник 20"/>
        <cdr:cNvSpPr/>
      </cdr:nvSpPr>
      <cdr:spPr>
        <a:xfrm xmlns:a="http://schemas.openxmlformats.org/drawingml/2006/main">
          <a:off x="7325179" y="680156"/>
          <a:ext cx="1620000" cy="502959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vert27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Имущественные отношения, картография и геодезия - </a:t>
          </a:r>
        </a:p>
        <a:p xmlns:a="http://schemas.openxmlformats.org/drawingml/2006/main">
          <a:pPr algn="ctr"/>
          <a:r>
            <a: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38,9</a:t>
          </a:r>
        </a:p>
      </cdr:txBody>
    </cdr:sp>
  </cdr:relSizeAnchor>
  <cdr:relSizeAnchor xmlns:cdr="http://schemas.openxmlformats.org/drawingml/2006/chartDrawing">
    <cdr:from>
      <cdr:x>0.018</cdr:x>
      <cdr:y>0</cdr:y>
    </cdr:from>
    <cdr:to>
      <cdr:x>0.99203</cdr:x>
      <cdr:y>0.11164</cdr:y>
    </cdr:to>
    <cdr:sp macro="" textlink="">
      <cdr:nvSpPr>
        <cdr:cNvPr id="4" name="Двойная стрелка влево/вправо 3"/>
        <cdr:cNvSpPr/>
      </cdr:nvSpPr>
      <cdr:spPr>
        <a:xfrm xmlns:a="http://schemas.openxmlformats.org/drawingml/2006/main">
          <a:off x="162657" y="0"/>
          <a:ext cx="8801831" cy="675467"/>
        </a:xfrm>
        <a:prstGeom xmlns:a="http://schemas.openxmlformats.org/drawingml/2006/main" prst="left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9 293,1 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50475" cy="4964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39" y="2"/>
            <a:ext cx="2950475" cy="4964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80" y="4716662"/>
            <a:ext cx="5447030" cy="446841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601"/>
            <a:ext cx="2950475" cy="4964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39" y="9431601"/>
            <a:ext cx="2950475" cy="4964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112998-6D80-4962-85D6-824B3C28CD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8608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12998-6D80-4962-85D6-824B3C28CD9B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755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A9E47-F3C1-40AE-9342-D278E2C31B1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8320978"/>
      </p:ext>
    </p:extLst>
  </p:cSld>
  <p:clrMapOvr>
    <a:masterClrMapping/>
  </p:clrMapOvr>
  <p:transition advClick="0" advTm="3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7F7C3-B635-4EB3-AD86-C9B2858F250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7150436"/>
      </p:ext>
    </p:extLst>
  </p:cSld>
  <p:clrMapOvr>
    <a:masterClrMapping/>
  </p:clrMapOvr>
  <p:transition advClick="0" advTm="3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10CE4-B051-4E6D-9C8E-8FED03B79E7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8591610"/>
      </p:ext>
    </p:extLst>
  </p:cSld>
  <p:clrMapOvr>
    <a:masterClrMapping/>
  </p:clrMapOvr>
  <p:transition advClick="0" advTm="3000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39137-41F1-4B3D-9008-61CF8B5E87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918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4B3B2-BFEA-40C0-BB33-1A7EFD368F0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1791354"/>
      </p:ext>
    </p:extLst>
  </p:cSld>
  <p:clrMapOvr>
    <a:masterClrMapping/>
  </p:clrMapOvr>
  <p:transition advClick="0" advTm="3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BA1129-350D-4C37-B21E-3BB44F54863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9380218"/>
      </p:ext>
    </p:extLst>
  </p:cSld>
  <p:clrMapOvr>
    <a:masterClrMapping/>
  </p:clrMapOvr>
  <p:transition advClick="0" advTm="3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E2F52-DCFA-4D3F-83D5-AE0C03CB521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2836802"/>
      </p:ext>
    </p:extLst>
  </p:cSld>
  <p:clrMapOvr>
    <a:masterClrMapping/>
  </p:clrMapOvr>
  <p:transition advClick="0" advTm="3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0CAA9-0F28-4EA9-8333-31493096437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4137362"/>
      </p:ext>
    </p:extLst>
  </p:cSld>
  <p:clrMapOvr>
    <a:masterClrMapping/>
  </p:clrMapOvr>
  <p:transition advClick="0" advTm="3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11E30-C36E-4EC8-BC9A-A0933D653BA4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3209029"/>
      </p:ext>
    </p:extLst>
  </p:cSld>
  <p:clrMapOvr>
    <a:masterClrMapping/>
  </p:clrMapOvr>
  <p:transition advClick="0" advTm="3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1235B-ED6D-45C4-97FC-296D10E69E81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1238630"/>
      </p:ext>
    </p:extLst>
  </p:cSld>
  <p:clrMapOvr>
    <a:masterClrMapping/>
  </p:clrMapOvr>
  <p:transition advClick="0" advTm="3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163706-D963-4759-8799-64406837C859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643479"/>
      </p:ext>
    </p:extLst>
  </p:cSld>
  <p:clrMapOvr>
    <a:masterClrMapping/>
  </p:clrMapOvr>
  <p:transition advClick="0" advTm="3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E32DC-45B1-49F9-BE0D-762E4362502A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414041"/>
      </p:ext>
    </p:extLst>
  </p:cSld>
  <p:clrMapOvr>
    <a:masterClrMapping/>
  </p:clrMapOvr>
  <p:transition advClick="0" advTm="3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E6D50C-76EB-4C6D-8FFF-C06D21C3C7EE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254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ransition advClick="0" advTm="300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ё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2967" y="2204864"/>
            <a:ext cx="9176968" cy="2616101"/>
          </a:xfrm>
          <a:prstGeom prst="rect">
            <a:avLst/>
          </a:prstGeom>
          <a:solidFill>
            <a:srgbClr val="3AB4C4"/>
          </a:solidFill>
        </p:spPr>
        <p:txBody>
          <a:bodyPr wrap="square" rtlCol="0">
            <a:spAutoFit/>
          </a:bodyPr>
          <a:lstStyle/>
          <a:p>
            <a:pPr algn="ctr"/>
            <a:endParaRPr lang="ru-RU" sz="2800" b="1" i="1" dirty="0"/>
          </a:p>
          <a:p>
            <a:pPr algn="ctr"/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Бюджет Ветковского района</a:t>
            </a:r>
          </a:p>
          <a:p>
            <a:pPr algn="ctr"/>
            <a:r>
              <a:rPr lang="ru-RU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 для граждан на 2025 год</a:t>
            </a:r>
          </a:p>
          <a:p>
            <a:pPr algn="ctr"/>
            <a:endParaRPr lang="ru-RU" sz="2800" b="1" i="1" dirty="0">
              <a:latin typeface="Garamond" pitchFamily="18" charset="0"/>
            </a:endParaRPr>
          </a:p>
          <a:p>
            <a:pPr algn="ctr"/>
            <a:endParaRPr lang="ru-RU" sz="2800" b="1" dirty="0"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55517" y="4509120"/>
            <a:ext cx="4588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1"/>
            <a:ext cx="776379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87386226"/>
      </p:ext>
    </p:extLst>
  </p:cSld>
  <p:clrMapOvr>
    <a:masterClrMapping/>
  </p:clrMapOvr>
  <p:transition advClick="0" advTm="3000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918CEC-8FA8-45B7-AF8D-9B993E8F7339}"/>
              </a:ext>
            </a:extLst>
          </p:cNvPr>
          <p:cNvSpPr/>
          <p:nvPr/>
        </p:nvSpPr>
        <p:spPr>
          <a:xfrm>
            <a:off x="107504" y="-11723"/>
            <a:ext cx="8856984" cy="7461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100"/>
              </a:lnSpc>
            </a:pPr>
            <a:r>
              <a:rPr lang="ru-RU" sz="2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Транспорт</a:t>
            </a:r>
          </a:p>
          <a:p>
            <a:pPr algn="just">
              <a:lnSpc>
                <a:spcPts val="21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На финансирование расходов пассажирского транспорта в 2025 году предусмотрено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495,6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тыс.рубля, из которых: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476,7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тыс.рубля - субсидии на возмещение части затрат по обеспечению пригородных перевозок пассажиров автомобильным транспортом в регулярном сообщении, включая потери доходов от предоставления льгот отдельным категориям граждан и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14,2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тыс.рубля – субсидии на расходы, связанные с оказанием услуг по перевозке пассажиров в пригородном сообщении, но не относимые на себестоимость этих услуг. </a:t>
            </a:r>
          </a:p>
          <a:p>
            <a:pPr algn="just">
              <a:lnSpc>
                <a:spcPts val="21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выполнения норм Закона Республики Беларусь от 14.08.2007 №278-З «Об автомобильном транспорте и автомобильных перевозках» в бюджете на 2025 год предусмотрены ассигнования на финансирование расходов, связанных с оплатой услуг оператора автомобильных перевозок пассажиров в размере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4,7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тыс.рубля. </a:t>
            </a:r>
          </a:p>
          <a:p>
            <a:pPr algn="just">
              <a:lnSpc>
                <a:spcPts val="700"/>
              </a:lnSpc>
            </a:pP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100"/>
              </a:lnSpc>
            </a:pP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cs typeface="Times New Roman" panose="02020603050405020304" pitchFamily="18" charset="0"/>
              </a:rPr>
              <a:t>Имущественные отношения, картография и геодезия</a:t>
            </a:r>
          </a:p>
          <a:p>
            <a:pPr algn="just">
              <a:lnSpc>
                <a:spcPts val="21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 отвод и государственную регистрацию создания земельных участков, проведение аукционов по продаже имущества в 2025 году запланированы средства в размере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38,9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тыс.рубля. </a:t>
            </a:r>
          </a:p>
          <a:p>
            <a:pPr algn="just">
              <a:lnSpc>
                <a:spcPts val="800"/>
              </a:lnSpc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ctr">
              <a:lnSpc>
                <a:spcPts val="2100"/>
              </a:lnSpc>
              <a:spcAft>
                <a:spcPts val="0"/>
              </a:spcAft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Times New Roman" panose="02020603050405020304" pitchFamily="18" charset="0"/>
              </a:rPr>
              <a:t>Охрана природной среды</a:t>
            </a:r>
          </a:p>
          <a:p>
            <a:pPr indent="449580" algn="just">
              <a:lnSpc>
                <a:spcPts val="21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бюджете района на 2025 год запланированы средства на финансирование расходов по регулированию распространения и численности видов дикорастущих растений, в том числе оказывающих вредное воздействие на жизнь и здоровье граждан, биологическое разнообразие и (или) представляющих для них угрозу в сумме            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3,4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тыс.рубля.</a:t>
            </a:r>
          </a:p>
          <a:p>
            <a:pPr indent="449580" algn="just"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1"/>
            <a:ext cx="776379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87121051"/>
      </p:ext>
    </p:extLst>
  </p:cSld>
  <p:clrMapOvr>
    <a:masterClrMapping/>
  </p:clrMapOvr>
  <p:transition advClick="0" advTm="3000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68962"/>
              </p:ext>
            </p:extLst>
          </p:nvPr>
        </p:nvGraphicFramePr>
        <p:xfrm>
          <a:off x="53752" y="703510"/>
          <a:ext cx="9036496" cy="6050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21296" y="116632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Расходы национальной экономики на 2025 год</a:t>
            </a:r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1"/>
            <a:ext cx="776379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95949286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4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B10F1-4668-4EDB-A42E-FEA0192EE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548680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Жилищно-коммунальное хозяйство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95605B-1E73-4E87-B33D-E665D3943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3734" y="404665"/>
            <a:ext cx="8978222" cy="6453336"/>
          </a:xfrm>
        </p:spPr>
        <p:txBody>
          <a:bodyPr>
            <a:normAutofit fontScale="25000" lnSpcReduction="20000"/>
          </a:bodyPr>
          <a:lstStyle/>
          <a:p>
            <a:pPr marL="457200" lvl="1" indent="0" algn="just">
              <a:lnSpc>
                <a:spcPts val="1900"/>
              </a:lnSpc>
              <a:buNone/>
            </a:pP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бюджетных ассигнований на 2025 год предусмотрен в размере 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4 480,5 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рубля и включает в себя расходы по:</a:t>
            </a:r>
          </a:p>
          <a:p>
            <a:pPr algn="just">
              <a:lnSpc>
                <a:spcPts val="1900"/>
              </a:lnSpc>
            </a:pP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субсидированию жилищно-коммунальных услуг, оказываемых населению по фиксированным тарифам (только по услуге «теплоснабжение») – 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2 470,2 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рубля;</a:t>
            </a:r>
          </a:p>
          <a:p>
            <a:pPr algn="just">
              <a:lnSpc>
                <a:spcPts val="1900"/>
              </a:lnSpc>
            </a:pP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текущий (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91,3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рубля) и капитальный  (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518,4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рубля) ремонты жилищного фонда;</a:t>
            </a:r>
          </a:p>
          <a:p>
            <a:pPr algn="just">
              <a:lnSpc>
                <a:spcPts val="1900"/>
              </a:lnSpc>
            </a:pP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населенных пунктов – 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1 285,1 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рубля, в том числе расходы на уличное освещение – 520,7 тыс. рубля и на текущий ремонт улично-дорожной сети – 107,8 тыс. рубля (в т.ч. за счет субвенций, передаваемых из республиканского бюджета) – 53,0 тыс. рубля;</a:t>
            </a:r>
          </a:p>
          <a:p>
            <a:pPr algn="just">
              <a:lnSpc>
                <a:spcPts val="1900"/>
              </a:lnSpc>
            </a:pP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льгот населению по оплате жилищно-коммунальных услуг – 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6,3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рубля;</a:t>
            </a:r>
          </a:p>
          <a:p>
            <a:pPr algn="just">
              <a:lnSpc>
                <a:spcPts val="1900"/>
              </a:lnSpc>
            </a:pP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расходы, связанные с регистрацией граждан по месту жительства и месту пребывания – </a:t>
            </a:r>
            <a:r>
              <a:rPr 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13,8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рубля;</a:t>
            </a:r>
          </a:p>
          <a:p>
            <a:pPr algn="just">
              <a:lnSpc>
                <a:spcPts val="1900"/>
              </a:lnSpc>
            </a:pP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финансирование услуг бань общего пользования и душевых, расположенных в населенных пунктах и на территории вне населенных пунктов – 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4,6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рубля.</a:t>
            </a:r>
          </a:p>
          <a:p>
            <a:pPr algn="just">
              <a:lnSpc>
                <a:spcPts val="1900"/>
              </a:lnSpc>
            </a:pP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погашение основного долга и процентов по кредитам, в рамках реализации Указа Президента Республики Беларусь от 14 июля 2016 г. № 268 «О создании и деятельности открытого акционерного общества «Агентство по управлению активами» в сумме </a:t>
            </a:r>
            <a:r>
              <a:rPr 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32,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</a:t>
            </a:r>
            <a:r>
              <a:rPr lang="ru-RU" sz="7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ts val="1900"/>
              </a:lnSpc>
            </a:pP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и строительство новых уличных газопроводов – </a:t>
            </a:r>
            <a:r>
              <a:rPr lang="en-US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,0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рубля.</a:t>
            </a:r>
            <a:endParaRPr lang="en-US" sz="7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900"/>
              </a:lnSpc>
            </a:pP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реконструкция, модернизация котельных – </a:t>
            </a:r>
            <a:r>
              <a:rPr lang="ru-RU" sz="7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40,0</a:t>
            </a:r>
            <a:r>
              <a:rPr lang="ru-RU" sz="7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рубля</a:t>
            </a:r>
            <a:endParaRPr lang="en-US" sz="7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900"/>
              </a:lnSpc>
            </a:pPr>
            <a:endParaRPr lang="ru-RU" sz="8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1"/>
            <a:ext cx="776379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22647823"/>
      </p:ext>
    </p:extLst>
  </p:cSld>
  <p:clrMapOvr>
    <a:masterClrMapping/>
  </p:clrMapOvr>
  <p:transition advClick="0" advTm="3000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68CFA08-D2F2-4FA8-B1C7-FEA3549E52F9}"/>
              </a:ext>
            </a:extLst>
          </p:cNvPr>
          <p:cNvSpPr/>
          <p:nvPr/>
        </p:nvSpPr>
        <p:spPr>
          <a:xfrm rot="10800000" flipV="1">
            <a:off x="5579999" y="4468524"/>
            <a:ext cx="3348000" cy="612000"/>
          </a:xfrm>
          <a:prstGeom prst="rect">
            <a:avLst/>
          </a:prstGeom>
          <a:solidFill>
            <a:srgbClr val="FF505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паспортиста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13,8 тыс.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9782C74-838C-448A-95ED-67A714417161}"/>
              </a:ext>
            </a:extLst>
          </p:cNvPr>
          <p:cNvSpPr/>
          <p:nvPr/>
        </p:nvSpPr>
        <p:spPr>
          <a:xfrm rot="10800000" flipV="1">
            <a:off x="5569402" y="3711378"/>
            <a:ext cx="3348000" cy="612000"/>
          </a:xfrm>
          <a:prstGeom prst="rect">
            <a:avLst/>
          </a:prstGeom>
          <a:solidFill>
            <a:srgbClr val="99CC0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Услуги бань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14,6 тыс. руб.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81D7F41-19B6-4992-902B-FDE530ED0A42}"/>
              </a:ext>
            </a:extLst>
          </p:cNvPr>
          <p:cNvSpPr/>
          <p:nvPr/>
        </p:nvSpPr>
        <p:spPr>
          <a:xfrm>
            <a:off x="5616002" y="6116992"/>
            <a:ext cx="3348000" cy="612000"/>
          </a:xfrm>
          <a:prstGeom prst="rect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Предоставление льгот по оплате ЖКУ – 6,3 тыс. руб.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45DC993-347D-4D93-A530-DCD8AFDB2914}"/>
              </a:ext>
            </a:extLst>
          </p:cNvPr>
          <p:cNvSpPr/>
          <p:nvPr/>
        </p:nvSpPr>
        <p:spPr>
          <a:xfrm rot="10800000" flipV="1">
            <a:off x="226599" y="2236287"/>
            <a:ext cx="3348000" cy="612000"/>
          </a:xfrm>
          <a:prstGeom prst="rect">
            <a:avLst/>
          </a:prstGeom>
          <a:solidFill>
            <a:srgbClr val="FF990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Субсидирование ЖК услуг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2 470,2 тыс. руб.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A43F37C-8DAF-411E-A6FF-F9331AC6CC62}"/>
              </a:ext>
            </a:extLst>
          </p:cNvPr>
          <p:cNvSpPr/>
          <p:nvPr/>
        </p:nvSpPr>
        <p:spPr>
          <a:xfrm>
            <a:off x="198001" y="5333103"/>
            <a:ext cx="3348000" cy="612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Текущий ремонт улично-дорожной сети – 107,8 тыс. руб.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20E5F66-828E-404E-89F8-43ED0E4669E4}"/>
              </a:ext>
            </a:extLst>
          </p:cNvPr>
          <p:cNvSpPr/>
          <p:nvPr/>
        </p:nvSpPr>
        <p:spPr>
          <a:xfrm>
            <a:off x="180000" y="6103913"/>
            <a:ext cx="3348000" cy="612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Текущий ремонт жилфонда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91,3</a:t>
            </a:r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руб.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21F445C-EC0B-43DF-AE16-68A8B9EA2712}"/>
              </a:ext>
            </a:extLst>
          </p:cNvPr>
          <p:cNvSpPr/>
          <p:nvPr/>
        </p:nvSpPr>
        <p:spPr>
          <a:xfrm rot="10800000" flipV="1">
            <a:off x="5533400" y="2965603"/>
            <a:ext cx="3348000" cy="612000"/>
          </a:xfrm>
          <a:prstGeom prst="rect">
            <a:avLst/>
          </a:prstGeom>
          <a:solidFill>
            <a:srgbClr val="CCCC0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Погашение льготных кредитов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32,8  тыс. руб.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42DC72B-39A0-4B41-BAEC-6ED995223D67}"/>
              </a:ext>
            </a:extLst>
          </p:cNvPr>
          <p:cNvSpPr/>
          <p:nvPr/>
        </p:nvSpPr>
        <p:spPr>
          <a:xfrm>
            <a:off x="198001" y="4545956"/>
            <a:ext cx="3348000" cy="612000"/>
          </a:xfrm>
          <a:prstGeom prst="rect">
            <a:avLst/>
          </a:prstGeom>
          <a:solidFill>
            <a:srgbClr val="CC9900"/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Кап. ремонт жилфонда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518,4 тыс.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0B7A98-5B2D-403F-9520-229DE2D5241D}"/>
              </a:ext>
            </a:extLst>
          </p:cNvPr>
          <p:cNvSpPr/>
          <p:nvPr/>
        </p:nvSpPr>
        <p:spPr>
          <a:xfrm>
            <a:off x="180000" y="2988000"/>
            <a:ext cx="3348000" cy="612000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Благоустройство населенных пунктов – 656,6 тыс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92A3FB4C-1FE2-424E-A755-392F879BF57A}"/>
              </a:ext>
            </a:extLst>
          </p:cNvPr>
          <p:cNvSpPr/>
          <p:nvPr/>
        </p:nvSpPr>
        <p:spPr>
          <a:xfrm>
            <a:off x="180000" y="3758810"/>
            <a:ext cx="3348000" cy="612000"/>
          </a:xfrm>
          <a:prstGeom prst="rect">
            <a:avLst/>
          </a:prstGeom>
          <a:solidFill>
            <a:srgbClr val="669900"/>
          </a:solidFill>
          <a:ln>
            <a:noFill/>
          </a:ln>
          <a:effectLst>
            <a:outerShdw blurRad="50800" dist="38100" dir="3600000" sx="101000" sy="101000" algn="tl" rotWithShape="0">
              <a:prstClr val="black">
                <a:alpha val="42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Уличное освещение населенных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пунктов – 520,7 тыс.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816027-BBC6-4F89-B13F-E554509A7357}"/>
              </a:ext>
            </a:extLst>
          </p:cNvPr>
          <p:cNvSpPr txBox="1"/>
          <p:nvPr/>
        </p:nvSpPr>
        <p:spPr>
          <a:xfrm>
            <a:off x="435755" y="-516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Структура финансирования  жилищно-коммунального хозяйства и жилищного строительства на 2025 год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1CA15AC-374D-4DA6-BB9F-5184E742520C}"/>
              </a:ext>
            </a:extLst>
          </p:cNvPr>
          <p:cNvSpPr/>
          <p:nvPr/>
        </p:nvSpPr>
        <p:spPr>
          <a:xfrm>
            <a:off x="2898000" y="969830"/>
            <a:ext cx="3348000" cy="612000"/>
          </a:xfrm>
          <a:prstGeom prst="rect">
            <a:avLst/>
          </a:prstGeom>
          <a:solidFill>
            <a:srgbClr val="FF6600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 финансирования -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4 480,5 тыс. руб.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06A32C8B-9DE9-4C60-B27F-836535DA14B4}"/>
              </a:ext>
            </a:extLst>
          </p:cNvPr>
          <p:cNvCxnSpPr>
            <a:cxnSpLocks/>
          </p:cNvCxnSpPr>
          <p:nvPr/>
        </p:nvCxnSpPr>
        <p:spPr>
          <a:xfrm>
            <a:off x="5796136" y="1616881"/>
            <a:ext cx="576064" cy="587983"/>
          </a:xfrm>
          <a:prstGeom prst="straightConnector1">
            <a:avLst/>
          </a:prstGeom>
          <a:ln w="38100">
            <a:solidFill>
              <a:srgbClr val="A45A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FED81B4E-5BF9-4914-938C-D5393B5C5F7F}"/>
              </a:ext>
            </a:extLst>
          </p:cNvPr>
          <p:cNvCxnSpPr>
            <a:cxnSpLocks/>
          </p:cNvCxnSpPr>
          <p:nvPr/>
        </p:nvCxnSpPr>
        <p:spPr>
          <a:xfrm flipH="1">
            <a:off x="3010227" y="1616881"/>
            <a:ext cx="517773" cy="560847"/>
          </a:xfrm>
          <a:prstGeom prst="straightConnector1">
            <a:avLst/>
          </a:prstGeom>
          <a:ln w="38100">
            <a:solidFill>
              <a:srgbClr val="A45A9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1"/>
            <a:ext cx="776379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69A616D-025C-4826-8BBD-740604914E82}"/>
              </a:ext>
            </a:extLst>
          </p:cNvPr>
          <p:cNvSpPr/>
          <p:nvPr/>
        </p:nvSpPr>
        <p:spPr>
          <a:xfrm>
            <a:off x="5597999" y="5238270"/>
            <a:ext cx="3348000" cy="756001"/>
          </a:xfrm>
          <a:prstGeom prst="rect">
            <a:avLst/>
          </a:prstGeom>
          <a:solidFill>
            <a:srgbClr val="FF9966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Проектирование и строительство новых уличных газопроводов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8,0 тыс. руб.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7818918-7A51-408F-B3E2-35C533CE35B2}"/>
              </a:ext>
            </a:extLst>
          </p:cNvPr>
          <p:cNvSpPr/>
          <p:nvPr/>
        </p:nvSpPr>
        <p:spPr>
          <a:xfrm rot="10800000" flipV="1">
            <a:off x="5533400" y="2142502"/>
            <a:ext cx="3384002" cy="701727"/>
          </a:xfrm>
          <a:prstGeom prst="rect">
            <a:avLst/>
          </a:prstGeom>
          <a:solidFill>
            <a:srgbClr val="FF7C8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Реконструкция, модернизация котельных  - 40,0 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48494693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4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4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6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00"/>
                            </p:stCondLst>
                            <p:childTnLst>
                              <p:par>
                                <p:cTn id="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/>
      <p:bldP spid="21" grpId="0" animBg="1"/>
      <p:bldP spid="19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3A73E4-8AA1-4E68-82AF-475906D3348F}"/>
              </a:ext>
            </a:extLst>
          </p:cNvPr>
          <p:cNvSpPr txBox="1"/>
          <p:nvPr/>
        </p:nvSpPr>
        <p:spPr>
          <a:xfrm>
            <a:off x="521296" y="11663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Благоустройство населенных пунктов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4B993B3-FD15-4D2B-BEB6-5C15D5857194}"/>
              </a:ext>
            </a:extLst>
          </p:cNvPr>
          <p:cNvSpPr/>
          <p:nvPr/>
        </p:nvSpPr>
        <p:spPr>
          <a:xfrm>
            <a:off x="521296" y="1052736"/>
            <a:ext cx="8227168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благоустройство населенных пунктов в 2025 году запланировано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1 285,1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 рубля или 1,7 % всего консолидированного бюджета района.</a:t>
            </a:r>
          </a:p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Указанные средства будут направлены на следующие расходы: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поддержание и восстановление санитарного и технического состояния придомовых территорий многоквартирных жилых домов –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66,6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рубля;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и ремонт объектов благоустройства –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449,6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 рубля (в т.ч. обслуживание сельских кладбищ – 203,7 тыс. рубля);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уличное освещение населенных пунктов –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520,7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рубля;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улично-дорожной сети населенных пунктов -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140,4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рубля;</a:t>
            </a:r>
          </a:p>
          <a:p>
            <a:pPr marL="285750" indent="-285750" algn="just">
              <a:lnSpc>
                <a:spcPts val="2500"/>
              </a:lnSpc>
              <a:spcAft>
                <a:spcPts val="0"/>
              </a:spcAft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текущий ремонт улично-дорожной сети –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107,8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 рубля (в т.ч. за счет субвенций, передаваемых из республиканского бюджета – 53,0 тыс. рубля).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1"/>
            <a:ext cx="776379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6980625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59216" cy="64807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Garamond" pitchFamily="18" charset="0"/>
              </a:rPr>
              <a:t>Общая информация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marL="0" indent="360363" algn="just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бюджетную систему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Республики Беларусь как самостоятельные части включаются республиканский бюджет и местные бюджеты. </a:t>
            </a:r>
          </a:p>
          <a:p>
            <a:pPr marL="0" indent="0" algn="just">
              <a:buNone/>
            </a:pP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        Местные бюджеты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делятся на: 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 – бюджеты первичного уровня - сельские, поселковые, городские (городов районного подчинения); 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 – бюджеты базового уровня - районные и городские (городов областного подчинения); 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 – бюджеты областного уровня - областные бюджеты и бюджет  г. Минска. 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Консолидированный бюджет области состоит из консолидированных бюджетов районов, бюджетов городов областного подчинения, расположенных на территории области, и областного бюджета.	</a:t>
            </a:r>
          </a:p>
          <a:p>
            <a:pPr mar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  Составление, рассмотрение, утверждение, исполнение бюджетов, контроль за их исполнением, а также составление, рассмотрение и утверждение отчетов об их исполнении – это непрерывный процесс с широким составом участников. В </a:t>
            </a: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бюджетном процессе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участвуют Президент, Парламент, Правительство, местные Советы депутатов, местные исполнительные и распорядительные органы, органы Комитета государственного контроля, иные государственные органы, а также распорядители и получатели бюджетных средств. </a:t>
            </a:r>
          </a:p>
          <a:p>
            <a:pPr marL="0" indent="0" algn="just">
              <a:buNone/>
            </a:pPr>
            <a:r>
              <a:rPr lang="ru-RU" sz="6600" b="1" dirty="0">
                <a:latin typeface="Times New Roman" pitchFamily="18" charset="0"/>
                <a:cs typeface="Times New Roman" pitchFamily="18" charset="0"/>
              </a:rPr>
              <a:t>       Доходы бюджета 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– денежные средства, поступающие в безвозмездном и безвозвратном порядке в бюджет в соответствии действующим законодательством. Доходы бюджета формируются за счет: </a:t>
            </a:r>
          </a:p>
          <a:p>
            <a:pPr marL="0" lv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* налоговых доходов; </a:t>
            </a:r>
          </a:p>
          <a:p>
            <a:pPr marL="0" lv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* неналоговых доходов; </a:t>
            </a:r>
          </a:p>
          <a:p>
            <a:pPr marL="0" lvl="0" indent="0" algn="just">
              <a:buNone/>
            </a:pP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      * безвозмездных поступлений. </a:t>
            </a:r>
          </a:p>
          <a:p>
            <a:pPr marL="0" indent="0">
              <a:buNone/>
            </a:pPr>
            <a:r>
              <a:rPr lang="ru-RU" sz="5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2"/>
            <a:ext cx="776379" cy="701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66199619"/>
      </p:ext>
    </p:extLst>
  </p:cSld>
  <p:clrMapOvr>
    <a:masterClrMapping/>
  </p:clrMapOvr>
  <p:transition advClick="0" advTm="3000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6864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>
                <a:latin typeface="Garamond" pitchFamily="18" charset="0"/>
              </a:rPr>
              <a:t>Общая информация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360363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В свою очередь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– денежные средства, направляемые на финансовое обеспечение задач и функций государства.</a:t>
            </a:r>
          </a:p>
          <a:p>
            <a:pPr marL="0" indent="0" algn="just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      Для обеспечения соответствия между полномочиями государственных органов на осуществление расходов, закрепленных за республиканским и местными бюджетами, и бюджетными ресурсами, которые должны обеспечивать исполнение этих полномочий, предусматривается предоставление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межбюджетных трансфертов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– бюджетных средств, передаваемых из одного бюджета в другой бюджет на безвозвратной и безвозмездной основе. При недостаточности в нижестоящем бюджете собственных доходов для финансирования его расходов в целях обеспечения сбалансированности из вышестоящего в нижестоящий бюджет передается межбюджетный трансферт в виде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дотации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      Соотношение между доходной и расходной частями бюджета определяет итоговое сальдо бюджета. В зависимости от величины этого сальдо бюджет может быть сбалансированным, </a:t>
            </a:r>
            <a:r>
              <a:rPr lang="ru-RU" sz="6800" dirty="0" err="1">
                <a:latin typeface="Times New Roman" pitchFamily="18" charset="0"/>
                <a:cs typeface="Times New Roman" pitchFamily="18" charset="0"/>
              </a:rPr>
              <a:t>профицитным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или дефицитным.</a:t>
            </a:r>
          </a:p>
          <a:p>
            <a:pPr marL="0" indent="0" algn="just">
              <a:buNone/>
            </a:pP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      Все доходы, расходы, источники финансирования дефицита (направления использования профицита) бюджета структурированы в единой бюджетной классификации Республики Беларусь.</a:t>
            </a:r>
          </a:p>
          <a:p>
            <a:pPr marL="0" indent="0" algn="just">
              <a:buNone/>
            </a:pP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    Бюджетная классификация</a:t>
            </a:r>
            <a:r>
              <a:rPr lang="ru-RU" sz="6800" dirty="0">
                <a:latin typeface="Times New Roman" pitchFamily="18" charset="0"/>
                <a:cs typeface="Times New Roman" pitchFamily="18" charset="0"/>
              </a:rPr>
              <a:t> – это группировка доходов, расходов, источников финансирования дефицита (направлений использования профицита) бюджета всех уровней бюджетной системы, используемая для составления и исполнения бюджетов всех уровней бюджетной системы.</a:t>
            </a:r>
          </a:p>
          <a:p>
            <a:pPr marL="0" indent="0">
              <a:buNone/>
            </a:pPr>
            <a:endParaRPr lang="ru-RU" sz="55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1"/>
            <a:ext cx="776379" cy="7012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75994577"/>
      </p:ext>
    </p:extLst>
  </p:cSld>
  <p:clrMapOvr>
    <a:masterClrMapping/>
  </p:clrMapOvr>
  <p:transition advClick="0" advTm="3000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7167" y="0"/>
            <a:ext cx="8229600" cy="980728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Структура бюджета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60000" y="972000"/>
            <a:ext cx="3636000" cy="579413"/>
          </a:xfrm>
          <a:prstGeom prst="rect">
            <a:avLst/>
          </a:prstGeom>
          <a:solidFill>
            <a:srgbClr val="E82516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perspectiveFron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955478"/>
            <a:ext cx="3636000" cy="576064"/>
          </a:xfrm>
          <a:prstGeom prst="rect">
            <a:avLst/>
          </a:prstGeom>
          <a:solidFill>
            <a:srgbClr val="1D8F2B"/>
          </a:solidFill>
          <a:ln>
            <a:noFill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0000" endA="300" endPos="55500" dist="101600" dir="5400000" sy="-100000" algn="bl" rotWithShape="0"/>
          </a:effectLst>
          <a:scene3d>
            <a:camera prst="perspectiveFront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</a:t>
            </a:r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360000" y="1908000"/>
            <a:ext cx="3636000" cy="576000"/>
          </a:xfrm>
          <a:prstGeom prst="rect">
            <a:avLst/>
          </a:prstGeom>
          <a:solidFill>
            <a:srgbClr val="D87B26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доходы</a:t>
            </a: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360000" y="2772000"/>
            <a:ext cx="3636000" cy="576000"/>
          </a:xfrm>
          <a:prstGeom prst="rect">
            <a:avLst/>
          </a:prstGeom>
          <a:solidFill>
            <a:srgbClr val="BB5143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Неналоговые доходы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360000" y="3596149"/>
            <a:ext cx="3636000" cy="576000"/>
          </a:xfrm>
          <a:prstGeom prst="rect">
            <a:avLst/>
          </a:prstGeom>
          <a:solidFill>
            <a:srgbClr val="FF990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Безвозмездные поступления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5029910" y="3510445"/>
            <a:ext cx="3636000" cy="432000"/>
          </a:xfrm>
          <a:prstGeom prst="rect">
            <a:avLst/>
          </a:prstGeom>
          <a:solidFill>
            <a:srgbClr val="7030A0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5004000" y="1760148"/>
            <a:ext cx="3636000" cy="432000"/>
          </a:xfrm>
          <a:prstGeom prst="rect">
            <a:avLst/>
          </a:prstGeom>
          <a:solidFill>
            <a:schemeClr val="bg2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Общегосударственная деятельность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0800000" flipV="1">
            <a:off x="5073354" y="6035149"/>
            <a:ext cx="3636000" cy="432000"/>
          </a:xfrm>
          <a:prstGeom prst="rect">
            <a:avLst/>
          </a:prstGeom>
          <a:solidFill>
            <a:srgbClr val="DED917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Прочие расходы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5004000" y="2363393"/>
            <a:ext cx="3636000" cy="43200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Национальная экономика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 flipV="1">
            <a:off x="5065043" y="4867346"/>
            <a:ext cx="3636000" cy="432000"/>
          </a:xfrm>
          <a:prstGeom prst="rect">
            <a:avLst/>
          </a:prstGeom>
          <a:solidFill>
            <a:srgbClr val="3C0AF4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5065043" y="5447591"/>
            <a:ext cx="3636000" cy="432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политика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5025793" y="2930200"/>
            <a:ext cx="3636000" cy="432000"/>
          </a:xfrm>
          <a:prstGeom prst="rect">
            <a:avLst/>
          </a:prstGeom>
          <a:solidFill>
            <a:srgbClr val="5FB747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Жилищно-коммунальное хозяйство</a:t>
            </a:r>
          </a:p>
          <a:p>
            <a:pPr algn="ctr"/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 rot="10800000" flipV="1">
            <a:off x="5065043" y="4112299"/>
            <a:ext cx="3636000" cy="585192"/>
          </a:xfrm>
          <a:prstGeom prst="rect">
            <a:avLst/>
          </a:prstGeom>
          <a:solidFill>
            <a:srgbClr val="969168"/>
          </a:solidFill>
          <a:ln w="25400" cap="flat" cmpd="sng" algn="ctr">
            <a:noFill/>
            <a:prstDash val="solid"/>
          </a:ln>
          <a:effectLst>
            <a:outerShdw blurRad="50800" dist="38100" dir="2400000" sx="101000" sy="101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Физическая культура, спорт, культура и СМИ</a:t>
            </a:r>
          </a:p>
        </p:txBody>
      </p:sp>
      <p:pic>
        <p:nvPicPr>
          <p:cNvPr id="18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1"/>
            <a:ext cx="776379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778511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4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68010967"/>
              </p:ext>
            </p:extLst>
          </p:nvPr>
        </p:nvGraphicFramePr>
        <p:xfrm>
          <a:off x="404966" y="759241"/>
          <a:ext cx="8710612" cy="6073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19" name="Заголовок 2"/>
          <p:cNvSpPr>
            <a:spLocks noGrp="1"/>
          </p:cNvSpPr>
          <p:nvPr>
            <p:ph type="title"/>
          </p:nvPr>
        </p:nvSpPr>
        <p:spPr>
          <a:xfrm>
            <a:off x="0" y="323850"/>
            <a:ext cx="9144000" cy="989013"/>
          </a:xfrm>
        </p:spPr>
        <p:txBody>
          <a:bodyPr>
            <a:noAutofit/>
          </a:bodyPr>
          <a:lstStyle/>
          <a:p>
            <a:r>
              <a:rPr lang="ru-RU" alt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Структура доходов консолидированного бюджета </a:t>
            </a:r>
            <a:br>
              <a:rPr lang="ru-RU" alt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</a:br>
            <a:r>
              <a:rPr lang="ru-RU" altLang="ru-RU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Ветковского района на 2025 год</a:t>
            </a:r>
          </a:p>
        </p:txBody>
      </p:sp>
      <p:pic>
        <p:nvPicPr>
          <p:cNvPr id="4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36512" y="-87724"/>
            <a:ext cx="776379" cy="629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4285088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aramond" pitchFamily="18" charset="0"/>
              </a:rPr>
              <a:t>Структура собственных доходов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423210"/>
              </p:ext>
            </p:extLst>
          </p:nvPr>
        </p:nvGraphicFramePr>
        <p:xfrm>
          <a:off x="467544" y="1844824"/>
          <a:ext cx="489654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309669" y="2123236"/>
            <a:ext cx="3384375" cy="613697"/>
          </a:xfrm>
          <a:prstGeom prst="rect">
            <a:avLst/>
          </a:prstGeom>
          <a:solidFill>
            <a:srgbClr val="B9A9B4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Подоходный налог – </a:t>
            </a: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50,6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28000" y="2924944"/>
            <a:ext cx="3384375" cy="613697"/>
          </a:xfrm>
          <a:prstGeom prst="rect">
            <a:avLst/>
          </a:prstGeom>
          <a:solidFill>
            <a:srgbClr val="FF660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добавленную стоимость – 21,</a:t>
            </a: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281159" y="3717032"/>
            <a:ext cx="3384375" cy="613697"/>
          </a:xfrm>
          <a:prstGeom prst="rect">
            <a:avLst/>
          </a:prstGeom>
          <a:solidFill>
            <a:srgbClr val="BB8305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 на собственность – </a:t>
            </a: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,8%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09670" y="4509120"/>
            <a:ext cx="3384375" cy="613697"/>
          </a:xfrm>
          <a:prstGeom prst="rect">
            <a:avLst/>
          </a:prstGeom>
          <a:solidFill>
            <a:srgbClr val="92D05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Другие налоги от выручки – </a:t>
            </a:r>
            <a:r>
              <a:rPr 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6,9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327997" y="5301208"/>
            <a:ext cx="3384375" cy="613697"/>
          </a:xfrm>
          <a:prstGeom prst="rect">
            <a:avLst/>
          </a:prstGeom>
          <a:solidFill>
            <a:srgbClr val="FF7C8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Прочие налоговые доходы – 1,0%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3528" y="1943236"/>
            <a:ext cx="180000" cy="18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843808" y="1962072"/>
            <a:ext cx="180000" cy="1800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183810" y="1340768"/>
            <a:ext cx="3654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Всего доходов –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20 660,6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8581"/>
            <a:ext cx="776379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7604635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65576395"/>
              </p:ext>
            </p:extLst>
          </p:nvPr>
        </p:nvGraphicFramePr>
        <p:xfrm>
          <a:off x="-108520" y="620688"/>
          <a:ext cx="9252520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0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Структура расходов бюджета в разрезе отраслей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299695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ВСЕГО РАСХОДЫ  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74 925,8</a:t>
            </a:r>
          </a:p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-8581"/>
            <a:ext cx="755576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12286619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25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50" fill="hold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50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75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El"/>
        </p:bldSub>
      </p:bldGraphic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977535599"/>
              </p:ext>
            </p:extLst>
          </p:nvPr>
        </p:nvGraphicFramePr>
        <p:xfrm>
          <a:off x="2608401" y="2172804"/>
          <a:ext cx="5328592" cy="1585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stCxn id="24" idx="1"/>
          </p:cNvCxnSpPr>
          <p:nvPr/>
        </p:nvCxnSpPr>
        <p:spPr>
          <a:xfrm flipH="1">
            <a:off x="1346818" y="4064194"/>
            <a:ext cx="1008112" cy="580461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23700" y="4605036"/>
            <a:ext cx="2448272" cy="864096"/>
          </a:xfrm>
          <a:prstGeom prst="roundRect">
            <a:avLst/>
          </a:prstGeom>
          <a:solidFill>
            <a:srgbClr val="92D050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25 434,6 тыс. рублей (47,4%)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2838035" y="4681145"/>
            <a:ext cx="1017972" cy="1050288"/>
          </a:xfrm>
          <a:prstGeom prst="line">
            <a:avLst/>
          </a:prstGeom>
          <a:ln w="41275" cap="sq">
            <a:solidFill>
              <a:schemeClr val="accent3">
                <a:lumMod val="50000"/>
              </a:schemeClr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331075" y="5703470"/>
            <a:ext cx="2520280" cy="1044433"/>
          </a:xfrm>
          <a:prstGeom prst="roundRect">
            <a:avLst/>
          </a:prstGeom>
          <a:solidFill>
            <a:srgbClr val="FF00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15 655,2 тыс. рублей (29,1%)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4535996" y="4681145"/>
            <a:ext cx="1" cy="1160079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3164192" y="5862924"/>
            <a:ext cx="2913561" cy="919956"/>
          </a:xfrm>
          <a:prstGeom prst="roundRect">
            <a:avLst/>
          </a:prstGeom>
          <a:solidFill>
            <a:srgbClr val="CCCC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СОЦИАЛЬНАЯ ПОЛИТИКА 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7 541,8 тыс. рублей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(14,0%)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588474" y="4065143"/>
            <a:ext cx="511918" cy="420017"/>
          </a:xfrm>
          <a:prstGeom prst="line">
            <a:avLst/>
          </a:prstGeom>
          <a:ln w="41275" cmpd="sng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6878510" y="4554732"/>
            <a:ext cx="2265490" cy="908222"/>
          </a:xfrm>
          <a:prstGeom prst="roundRect">
            <a:avLst/>
          </a:prstGeom>
          <a:solidFill>
            <a:srgbClr val="66FF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3 974,2 тыс. рублей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(7,4%)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5536" y="116632"/>
            <a:ext cx="8280920" cy="584775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Удельный вес отраслей социальной сферы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32837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     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    В составе расходов консолидированного бюджета доминируют расходы, связанные с финансированием обеспечения функционирования непосредственно учреждений социальной сферы и мероприятий, проводимых ею.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На 2025 год они запланированы в сумме 53 714,0 тыс. рубля или 71,7% объема расходов консолидированного бюджета района (74 925,8 тыс. рубля).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354930" y="3698356"/>
            <a:ext cx="5233544" cy="731675"/>
          </a:xfrm>
          <a:prstGeom prst="roundRect">
            <a:avLst/>
          </a:prstGeom>
          <a:solidFill>
            <a:srgbClr val="FFFF00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34" charset="-128"/>
                <a:cs typeface="Times New Roman" pitchFamily="18" charset="0"/>
              </a:rPr>
              <a:t>Отрасли социального  назначения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53 714,0 тыс. рублей или 71,7%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32759" y="5714322"/>
            <a:ext cx="2348425" cy="1038407"/>
          </a:xfrm>
          <a:prstGeom prst="roundRect">
            <a:avLst/>
          </a:prstGeom>
          <a:solidFill>
            <a:srgbClr val="CCCC00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ФИЗИЧЕСКАЯ КУЛЬТУРА И СПОРТ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1 108,2 тыс. рублей </a:t>
            </a:r>
          </a:p>
          <a:p>
            <a:pPr algn="ctr"/>
            <a:r>
              <a:rPr lang="ru-RU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(2,1%)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358315" y="4742887"/>
            <a:ext cx="1174444" cy="968517"/>
          </a:xfrm>
          <a:prstGeom prst="line">
            <a:avLst/>
          </a:prstGeom>
          <a:ln w="41275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-8581"/>
            <a:ext cx="683568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32761444"/>
      </p:ext>
    </p:extLst>
  </p:cSld>
  <p:clrMapOvr>
    <a:masterClrMapping/>
  </p:clrMapOvr>
  <p:transition advClick="0" advTm="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6" grpId="0" animBg="1"/>
      <p:bldP spid="11" grpId="0" animBg="1"/>
      <p:bldP spid="15" grpId="0" animBg="1"/>
      <p:bldP spid="18" grpId="0" animBg="1"/>
      <p:bldP spid="23" grpId="0"/>
      <p:bldP spid="2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134D9CF-3318-478A-AA74-F1B47892A7F6}"/>
              </a:ext>
            </a:extLst>
          </p:cNvPr>
          <p:cNvSpPr/>
          <p:nvPr/>
        </p:nvSpPr>
        <p:spPr>
          <a:xfrm>
            <a:off x="107504" y="0"/>
            <a:ext cx="8712968" cy="7435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ts val="1900"/>
              </a:lnSpc>
              <a:spcAft>
                <a:spcPts val="0"/>
              </a:spcAft>
            </a:pP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Times New Roman" panose="02020603050405020304" pitchFamily="18" charset="0"/>
              </a:rPr>
              <a:t>Сельское хозяйство</a:t>
            </a:r>
          </a:p>
          <a:p>
            <a:pPr indent="449580" algn="just">
              <a:lnSpc>
                <a:spcPts val="1900"/>
              </a:lnSpc>
              <a:spcAft>
                <a:spcPts val="0"/>
              </a:spcAft>
            </a:pP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 бюджета района на 2025 год по отрасли «Сельское хозяйство, рыбохозяйственная деятельность» запланированы в объеме    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8 562,8 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тыс.рубля, из них на финансирование районной ветеринарной станции –    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1 874,2 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тыс.рубля, субвенции на финансирование расходов по известкованию кислых почв, радиационной защите и адресному применению защитных мер сельскохозяйственных организаций – 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6 143,1 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тыс.рубля, на закупку известковых материалов – 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244,2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тыс.рубля</a:t>
            </a:r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субсидии на работы по внесению известковых материалов 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301,3 </a:t>
            </a:r>
            <a:r>
              <a:rPr lang="ru-RU" sz="2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тыс.рубля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49580" algn="ctr">
              <a:lnSpc>
                <a:spcPts val="1900"/>
              </a:lnSpc>
              <a:spcAft>
                <a:spcPts val="0"/>
              </a:spcAft>
            </a:pP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Times New Roman" panose="02020603050405020304" pitchFamily="18" charset="0"/>
              </a:rPr>
              <a:t>Промышленность, архитектура</a:t>
            </a:r>
          </a:p>
          <a:p>
            <a:pPr indent="449580" algn="just">
              <a:lnSpc>
                <a:spcPts val="1900"/>
              </a:lnSpc>
              <a:spcAft>
                <a:spcPts val="0"/>
              </a:spcAft>
            </a:pP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финансирование расходов по разработке градостроительной документации общего и детального планирования в бюджете на 2025 год запланированы средства в размере – 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80,0 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тыс. рубля и будут направлены на разработку Генерального плана города Ветки.</a:t>
            </a:r>
          </a:p>
          <a:p>
            <a:pPr indent="449580" algn="ctr">
              <a:lnSpc>
                <a:spcPts val="1900"/>
              </a:lnSpc>
              <a:spcAft>
                <a:spcPts val="0"/>
              </a:spcAft>
            </a:pPr>
            <a:r>
              <a:rPr lang="ru-RU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Times New Roman" panose="02020603050405020304" pitchFamily="18" charset="0"/>
              </a:rPr>
              <a:t> Топливо и энергетика</a:t>
            </a:r>
          </a:p>
          <a:p>
            <a:pPr indent="449580" algn="just">
              <a:lnSpc>
                <a:spcPts val="1900"/>
              </a:lnSpc>
              <a:spcAft>
                <a:spcPts val="0"/>
              </a:spcAft>
            </a:pP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Субсидии на возмещение разницы между стоимостью твердого топлива по оптовым ценам предприятий-производителей и фиксированной розничной ценой для населения, а также часть затрат </a:t>
            </a:r>
            <a:r>
              <a:rPr lang="ru-RU" sz="2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топливоснабжающих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организаций по его доставке на склад, хранению и реализации на 2025 год предусмотрены в размере 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114,3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рубля. </a:t>
            </a:r>
          </a:p>
          <a:p>
            <a:pPr indent="449580" algn="just">
              <a:lnSpc>
                <a:spcPts val="1900"/>
              </a:lnSpc>
              <a:spcAft>
                <a:spcPts val="0"/>
              </a:spcAft>
            </a:pP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 исполнение Указа Президента Республики Беларусь от 14 апреля 2020 г. № 127 «О возмещение расходов на электроснабжение эксплуатируемого жилищного фонда» в районном бюджете на 2025 год запланированы бюджетные средства в сумме </a:t>
            </a:r>
            <a:r>
              <a:rPr lang="ru-RU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1,5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рубля на возмещение гражданам части расходов на выполнение работ по электроснабжению эксплуатируемого жилищного фонда для нужд отопления, горячего водоснабжения и </a:t>
            </a:r>
            <a:r>
              <a:rPr lang="ru-RU" sz="2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пищеприготовления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F716FFE9-E8FD-5005-8513-DDF5B4A6FDCC}"/>
              </a:ext>
            </a:extLst>
          </p:cNvPr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-8581"/>
            <a:ext cx="755576" cy="6124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84437655"/>
      </p:ext>
    </p:extLst>
  </p:cSld>
  <p:clrMapOvr>
    <a:masterClrMapping/>
  </p:clrMapOvr>
  <p:transition advClick="0" advTm="3000">
    <p:wedge/>
  </p:transition>
</p:sld>
</file>

<file path=ppt/theme/theme1.xml><?xml version="1.0" encoding="utf-8"?>
<a:theme xmlns:a="http://schemas.openxmlformats.org/drawingml/2006/main" name="1_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Доклад Якобсона А.С. 28 декабря 2006 г. на сессии облсовета_28122006</Template>
  <TotalTime>10373</TotalTime>
  <Words>1187</Words>
  <Application>Microsoft Office PowerPoint</Application>
  <PresentationFormat>Экран (4:3)</PresentationFormat>
  <Paragraphs>165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Arial Cyr</vt:lpstr>
      <vt:lpstr>Calibri</vt:lpstr>
      <vt:lpstr>Garamond</vt:lpstr>
      <vt:lpstr>Times New Roman</vt:lpstr>
      <vt:lpstr>1_Тема Office</vt:lpstr>
      <vt:lpstr>ё</vt:lpstr>
      <vt:lpstr>Общая информация </vt:lpstr>
      <vt:lpstr>Общая информация </vt:lpstr>
      <vt:lpstr>Структура бюджета</vt:lpstr>
      <vt:lpstr>Структура доходов консолидированного бюджета  Ветковского района на 2025 год</vt:lpstr>
      <vt:lpstr>Структура собственных доходов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Жилищно-коммунальное хозяйство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Петренчук Оксана Викторовна</cp:lastModifiedBy>
  <cp:revision>1160</cp:revision>
  <cp:lastPrinted>2025-02-11T12:36:14Z</cp:lastPrinted>
  <dcterms:created xsi:type="dcterms:W3CDTF">2014-10-21T09:07:01Z</dcterms:created>
  <dcterms:modified xsi:type="dcterms:W3CDTF">2025-03-04T11:22:12Z</dcterms:modified>
</cp:coreProperties>
</file>