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1"/>
  </p:notesMasterIdLst>
  <p:sldIdLst>
    <p:sldId id="337" r:id="rId2"/>
    <p:sldId id="404" r:id="rId3"/>
    <p:sldId id="405" r:id="rId4"/>
    <p:sldId id="393" r:id="rId5"/>
    <p:sldId id="372" r:id="rId6"/>
    <p:sldId id="400" r:id="rId7"/>
    <p:sldId id="341" r:id="rId8"/>
    <p:sldId id="406" r:id="rId9"/>
    <p:sldId id="401" r:id="rId10"/>
  </p:sldIdLst>
  <p:sldSz cx="9144000" cy="6858000" type="screen4x3"/>
  <p:notesSz cx="6808788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310D"/>
    <a:srgbClr val="33FBBD"/>
    <a:srgbClr val="DDF3FF"/>
    <a:srgbClr val="725BFB"/>
    <a:srgbClr val="DF9AF4"/>
    <a:srgbClr val="33CC33"/>
    <a:srgbClr val="E07408"/>
    <a:srgbClr val="DF8309"/>
    <a:srgbClr val="3BC348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7" autoAdjust="0"/>
    <p:restoredTop sz="99242" autoAdjust="0"/>
  </p:normalViewPr>
  <p:slideViewPr>
    <p:cSldViewPr>
      <p:cViewPr varScale="1">
        <p:scale>
          <a:sx n="115" d="100"/>
          <a:sy n="115" d="100"/>
        </p:scale>
        <p:origin x="13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3128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202</a:t>
            </a:r>
            <a:r>
              <a:rPr lang="en-US" dirty="0"/>
              <a:t>3</a:t>
            </a:r>
            <a:r>
              <a:rPr lang="ru-RU" dirty="0"/>
              <a:t> год – </a:t>
            </a:r>
            <a:r>
              <a:rPr lang="en-US" dirty="0"/>
              <a:t>58 886,6</a:t>
            </a:r>
            <a:r>
              <a:rPr lang="ru-RU" i="0" baseline="0" dirty="0"/>
              <a:t> тыс. руб.</a:t>
            </a:r>
            <a:endParaRPr lang="ru-RU" i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5306708069368011E-2"/>
          <c:y val="0.20385516746126486"/>
          <c:w val="0.69495751187816013"/>
          <c:h val="0.565106091271661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c:spPr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1-AA7C-4595-B186-AF0EDB9E9F4E}"/>
              </c:ext>
            </c:extLst>
          </c:dPt>
          <c:dPt>
            <c:idx val="1"/>
            <c:bubble3D val="0"/>
            <c:explosion val="9"/>
            <c:spPr>
              <a:solidFill>
                <a:srgbClr val="E07408"/>
              </a:solidFill>
              <a:ln>
                <a:solidFill>
                  <a:schemeClr val="tx1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3-AA7C-4595-B186-AF0EDB9E9F4E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16088.4</c:v>
                </c:pt>
                <c:pt idx="1">
                  <c:v>42798.2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7C-4595-B186-AF0EDB9E9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1"/>
      </c:doughnutChart>
      <c:spPr>
        <a:noFill/>
        <a:ln w="25400">
          <a:noFill/>
        </a:ln>
        <a:effectLst/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202</a:t>
            </a:r>
            <a:r>
              <a:rPr lang="en-US" dirty="0"/>
              <a:t>4</a:t>
            </a:r>
            <a:r>
              <a:rPr lang="ru-RU" dirty="0"/>
              <a:t> год </a:t>
            </a:r>
            <a:r>
              <a:rPr lang="ru-RU" i="1" dirty="0"/>
              <a:t>– </a:t>
            </a:r>
            <a:r>
              <a:rPr lang="en-US" i="1" dirty="0"/>
              <a:t>73 305,8</a:t>
            </a:r>
            <a:r>
              <a:rPr lang="ru-RU" i="1" dirty="0"/>
              <a:t> тыс. руб</a:t>
            </a:r>
            <a:r>
              <a:rPr lang="ru-RU" dirty="0"/>
              <a:t>. </a:t>
            </a:r>
          </a:p>
        </c:rich>
      </c:tx>
      <c:layout>
        <c:manualLayout>
          <c:xMode val="edge"/>
          <c:yMode val="edge"/>
          <c:x val="0.14096842077223265"/>
          <c:y val="1.86670856720063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913932952411398"/>
          <c:y val="0.22193035494790941"/>
          <c:w val="0.63895348579090139"/>
          <c:h val="0.5724983988957352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DA2-432E-828D-9EC22D16FCFD}"/>
              </c:ext>
            </c:extLst>
          </c:dPt>
          <c:dPt>
            <c:idx val="1"/>
            <c:bubble3D val="0"/>
            <c:explosion val="5"/>
            <c:spPr>
              <a:solidFill>
                <a:srgbClr val="E07408"/>
              </a:solidFill>
              <a:ln>
                <a:solidFill>
                  <a:schemeClr val="tx1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2-5DA2-432E-828D-9EC22D16FCFD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</c:v>
                </c:pt>
                <c:pt idx="1">
                  <c:v>безвозмездные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18789</c:v>
                </c:pt>
                <c:pt idx="1">
                  <c:v>54516.800000000003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A2-432E-828D-9EC22D16F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3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013966475501122"/>
          <c:y val="5.2504072166227066E-2"/>
          <c:w val="0.53701833099909524"/>
          <c:h val="0.835924774480542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explosion val="21"/>
          <c:dPt>
            <c:idx val="0"/>
            <c:bubble3D val="0"/>
            <c:spPr>
              <a:solidFill>
                <a:srgbClr val="92D05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753A-4461-9B9D-60FED5A8A1FA}"/>
              </c:ext>
            </c:extLst>
          </c:dPt>
          <c:dPt>
            <c:idx val="1"/>
            <c:bubble3D val="0"/>
            <c:explosion val="18"/>
            <c:spPr>
              <a:solidFill>
                <a:srgbClr val="FF990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753A-4461-9B9D-60FED5A8A1FA}"/>
              </c:ext>
            </c:extLst>
          </c:dPt>
          <c:dPt>
            <c:idx val="2"/>
            <c:bubble3D val="0"/>
            <c:spPr>
              <a:solidFill>
                <a:srgbClr val="E25C95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5-753A-4461-9B9D-60FED5A8A1FA}"/>
              </c:ext>
            </c:extLst>
          </c:dPt>
          <c:dPt>
            <c:idx val="3"/>
            <c:bubble3D val="0"/>
            <c:spPr>
              <a:solidFill>
                <a:srgbClr val="0099FF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7-753A-4461-9B9D-60FED5A8A1FA}"/>
              </c:ext>
            </c:extLst>
          </c:dPt>
          <c:dPt>
            <c:idx val="4"/>
            <c:bubble3D val="0"/>
            <c:spPr>
              <a:solidFill>
                <a:srgbClr val="CC00FF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9-753A-4461-9B9D-60FED5A8A1FA}"/>
              </c:ext>
            </c:extLst>
          </c:dPt>
          <c:dPt>
            <c:idx val="5"/>
            <c:bubble3D val="0"/>
            <c:spPr>
              <a:solidFill>
                <a:srgbClr val="FF505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B-753A-4461-9B9D-60FED5A8A1FA}"/>
              </c:ext>
            </c:extLst>
          </c:dPt>
          <c:dPt>
            <c:idx val="6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D-753A-4461-9B9D-60FED5A8A1FA}"/>
              </c:ext>
            </c:extLst>
          </c:dPt>
          <c:dLbls>
            <c:delete val="1"/>
          </c:dLbls>
          <c:cat>
            <c:strRef>
              <c:f>Лист1!$A$2:$A$7</c:f>
              <c:strCache>
                <c:ptCount val="6"/>
                <c:pt idx="0">
                  <c:v>Подоходный налог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Налоги от выручки</c:v>
                </c:pt>
                <c:pt idx="4">
                  <c:v>Прочие налоги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">
                  <c:v>9055.7999999999993</c:v>
                </c:pt>
                <c:pt idx="1">
                  <c:v>1617.1</c:v>
                </c:pt>
                <c:pt idx="2">
                  <c:v>4039.3</c:v>
                </c:pt>
                <c:pt idx="3">
                  <c:v>1355.3</c:v>
                </c:pt>
                <c:pt idx="4">
                  <c:v>195</c:v>
                </c:pt>
                <c:pt idx="5">
                  <c:v>2526.5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53A-4461-9B9D-60FED5A8A1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79483814523184"/>
          <c:y val="3.6478424591628346E-2"/>
          <c:w val="0.80182232429279676"/>
          <c:h val="0.9382672814603212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19907407407407407"/>
                  <c:y val="-0.2048403842452976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Доходы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EC-41B5-B201-2D4E072580F2}"/>
                </c:ext>
              </c:extLst>
            </c:dLbl>
            <c:dLbl>
              <c:idx val="1"/>
              <c:layout>
                <c:manualLayout>
                  <c:x val="-0.35030864197530864"/>
                  <c:y val="-1.964222862626141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 73 305,8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EC-41B5-B201-2D4E072580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58886.6</c:v>
                </c:pt>
                <c:pt idx="1">
                  <c:v>73305.8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EC-41B5-B201-2D4E072580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19753086419753085"/>
                  <c:y val="-0.165555926992774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Расходы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EC-41B5-B201-2D4E072580F2}"/>
                </c:ext>
              </c:extLst>
            </c:dLbl>
            <c:dLbl>
              <c:idx val="1"/>
              <c:layout>
                <c:manualLayout>
                  <c:x val="-0.34567901234567899"/>
                  <c:y val="-2.806032660894488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 73 439,4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EC-41B5-B201-2D4E072580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58561.3</c:v>
                </c:pt>
                <c:pt idx="1">
                  <c:v>73439.399999999994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EC-41B5-B201-2D4E07258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4939008"/>
        <c:axId val="54946432"/>
        <c:axId val="0"/>
      </c:bar3DChart>
      <c:catAx>
        <c:axId val="54939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54946432"/>
        <c:crosses val="autoZero"/>
        <c:auto val="1"/>
        <c:lblAlgn val="ctr"/>
        <c:lblOffset val="100"/>
        <c:noMultiLvlLbl val="0"/>
      </c:catAx>
      <c:valAx>
        <c:axId val="54946432"/>
        <c:scaling>
          <c:orientation val="minMax"/>
          <c:min val="30000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54939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627796550157479E-2"/>
          <c:y val="8.9112385343104325E-2"/>
          <c:w val="0.55413930972439351"/>
          <c:h val="0.826050221735778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28575">
              <a:solidFill>
                <a:schemeClr val="accent2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innerShdw blurRad="114300">
                <a:prstClr val="black"/>
              </a:innerShdw>
            </a:effectLst>
          </c:spPr>
          <c:explosion val="4"/>
          <c:dPt>
            <c:idx val="0"/>
            <c:bubble3D val="0"/>
            <c:spPr>
              <a:solidFill>
                <a:srgbClr val="C00000"/>
              </a:solidFill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1-639F-469E-A011-3E502FFD2FCF}"/>
              </c:ext>
            </c:extLst>
          </c:dPt>
          <c:dPt>
            <c:idx val="1"/>
            <c:bubble3D val="0"/>
            <c:spPr>
              <a:solidFill>
                <a:srgbClr val="3BC348"/>
              </a:solidFill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3-639F-469E-A011-3E502FFD2FCF}"/>
              </c:ext>
            </c:extLst>
          </c:dPt>
          <c:dPt>
            <c:idx val="2"/>
            <c:bubble3D val="0"/>
            <c:spPr>
              <a:solidFill>
                <a:srgbClr val="C40CAA"/>
              </a:solidFill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5-639F-469E-A011-3E502FFD2FCF}"/>
              </c:ext>
            </c:extLst>
          </c:dPt>
          <c:dPt>
            <c:idx val="3"/>
            <c:bubble3D val="0"/>
            <c:spPr>
              <a:solidFill>
                <a:srgbClr val="33FBBD"/>
              </a:solidFill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7-639F-469E-A011-3E502FFD2FCF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9-639F-469E-A011-3E502FFD2FCF}"/>
              </c:ext>
            </c:extLst>
          </c:dPt>
          <c:dPt>
            <c:idx val="5"/>
            <c:bubble3D val="0"/>
            <c:spPr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B-639F-469E-A011-3E502FFD2FCF}"/>
              </c:ext>
            </c:extLst>
          </c:dPt>
          <c:dPt>
            <c:idx val="6"/>
            <c:bubble3D val="0"/>
            <c:spPr>
              <a:solidFill>
                <a:srgbClr val="FF6600"/>
              </a:solidFill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D-639F-469E-A011-3E502FFD2FCF}"/>
              </c:ext>
            </c:extLst>
          </c:dPt>
          <c:dPt>
            <c:idx val="7"/>
            <c:bubble3D val="0"/>
            <c:spPr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F-639F-469E-A011-3E502FFD2FCF}"/>
              </c:ext>
            </c:extLst>
          </c:dPt>
          <c:dPt>
            <c:idx val="8"/>
            <c:bubble3D val="0"/>
            <c:spPr>
              <a:solidFill>
                <a:schemeClr val="tx1"/>
              </a:solidFill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11-639F-469E-A011-3E502FFD2FCF}"/>
              </c:ext>
            </c:extLst>
          </c:dPt>
          <c:dLbls>
            <c:dLbl>
              <c:idx val="3"/>
              <c:layout>
                <c:manualLayout>
                  <c:x val="-8.3267909715407262E-2"/>
                  <c:y val="0.1266755904063228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effectLst/>
                      </a:rPr>
                      <a:t>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39F-469E-A011-3E502FFD2FCF}"/>
                </c:ext>
              </c:extLst>
            </c:dLbl>
            <c:dLbl>
              <c:idx val="5"/>
              <c:layout>
                <c:manualLayout>
                  <c:x val="-1.4340095906236277E-3"/>
                  <c:y val="-1.2824977265960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39F-469E-A011-3E502FFD2FCF}"/>
                </c:ext>
              </c:extLst>
            </c:dLbl>
            <c:dLbl>
              <c:idx val="6"/>
              <c:layout>
                <c:manualLayout>
                  <c:x val="-2.8064786674333046E-3"/>
                  <c:y val="-7.873975770911953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39F-469E-A011-3E502FFD2FCF}"/>
                </c:ext>
              </c:extLst>
            </c:dLbl>
            <c:dLbl>
              <c:idx val="8"/>
              <c:layout>
                <c:manualLayout>
                  <c:x val="4.3016900561184271E-3"/>
                  <c:y val="-0.130387268870599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effectLst/>
                      </a:rPr>
                      <a:t>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39F-469E-A011-3E502FFD2F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effectLst/>
                    <a:latin typeface="Arial Cyr" panose="020B0604020202020204" pitchFamily="34" charset="0"/>
                    <a:cs typeface="Arial Cyr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33FBBD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Образование </c:v>
                </c:pt>
                <c:pt idx="1">
                  <c:v>Здравоохранение</c:v>
                </c:pt>
                <c:pt idx="2">
                  <c:v>Жилищно-коммунальные услуги и жилищное строительство</c:v>
                </c:pt>
                <c:pt idx="3">
                  <c:v>Судебная власть, правоохранительная деятельность и обеспечение безопасности</c:v>
                </c:pt>
                <c:pt idx="4">
                  <c:v>Физическая культура, спорт, культура и СМИ</c:v>
                </c:pt>
                <c:pt idx="5">
                  <c:v>Социальная политика</c:v>
                </c:pt>
                <c:pt idx="6">
                  <c:v>Общегосударственная деятельность</c:v>
                </c:pt>
                <c:pt idx="7">
                  <c:v>Национальная экономика</c:v>
                </c:pt>
                <c:pt idx="8">
                  <c:v>Прочие расходы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0.313</c:v>
                </c:pt>
                <c:pt idx="1">
                  <c:v>0.2</c:v>
                </c:pt>
                <c:pt idx="2">
                  <c:v>6.4000000000000001E-2</c:v>
                </c:pt>
                <c:pt idx="3">
                  <c:v>1E-3</c:v>
                </c:pt>
                <c:pt idx="4">
                  <c:v>6.2E-2</c:v>
                </c:pt>
                <c:pt idx="5">
                  <c:v>9.4E-2</c:v>
                </c:pt>
                <c:pt idx="6">
                  <c:v>9.2999999999999999E-2</c:v>
                </c:pt>
                <c:pt idx="7">
                  <c:v>0.17199999999999999</c:v>
                </c:pt>
                <c:pt idx="8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39F-469E-A011-3E502FFD2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0.56045661073956066"/>
          <c:y val="3.2034224393227527E-2"/>
          <c:w val="0.43954338926043934"/>
          <c:h val="0.9471048915711876"/>
        </c:manualLayout>
      </c:layout>
      <c:overlay val="0"/>
      <c:spPr>
        <a:ln w="6350" cap="flat">
          <a:bevel/>
        </a:ln>
      </c:spPr>
      <c:txPr>
        <a:bodyPr/>
        <a:lstStyle/>
        <a:p>
          <a:pPr>
            <a:lnSpc>
              <a:spcPct val="100000"/>
            </a:lnSpc>
            <a:defRPr sz="1400" b="1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90"/>
      <c:depthPercent val="8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21705696364068E-2"/>
          <c:y val="0"/>
          <c:w val="0.97378294303635937"/>
          <c:h val="0.92814584387742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explosion val="9"/>
          <c:dPt>
            <c:idx val="0"/>
            <c:bubble3D val="0"/>
            <c:explosion val="21"/>
            <c:spPr>
              <a:gradFill>
                <a:gsLst>
                  <a:gs pos="0">
                    <a:srgbClr val="00B050"/>
                  </a:gs>
                  <a:gs pos="42000">
                    <a:srgbClr val="0EB45D"/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solidFill>
                  <a:schemeClr val="tx2"/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>
                  <a:rot lat="0" lon="0" rev="0"/>
                </a:camera>
                <a:lightRig rig="balanced" dir="l"/>
              </a:scene3d>
              <a:sp3d prstMaterial="plastic">
                <a:bevelT w="38100" h="31750"/>
              </a:sp3d>
            </c:spPr>
            <c:extLst>
              <c:ext xmlns:c16="http://schemas.microsoft.com/office/drawing/2014/chart" uri="{C3380CC4-5D6E-409C-BE32-E72D297353CC}">
                <c16:uniqueId val="{00000001-54A5-4F25-9C6C-3528949DB615}"/>
              </c:ext>
            </c:extLst>
          </c:dPt>
          <c:dPt>
            <c:idx val="1"/>
            <c:bubble3D val="0"/>
            <c:spPr>
              <a:solidFill>
                <a:srgbClr val="CC00FF"/>
              </a:solidFill>
              <a:ln>
                <a:solidFill>
                  <a:srgbClr val="0070C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4A5-4F25-9C6C-3528949DB615}"/>
              </c:ext>
            </c:extLst>
          </c:dPt>
          <c:cat>
            <c:strRef>
              <c:f>Лист1!$A$2:$A$5</c:f>
              <c:strCache>
                <c:ptCount val="1"/>
                <c:pt idx="0">
                  <c:v>Кв.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A5-4F25-9C6C-3528949DB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219623181374796E-2"/>
          <c:y val="6.5630090207783834E-2"/>
          <c:w val="0.53701833099909524"/>
          <c:h val="0.8359247744805425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4A4C-45EA-B7BD-7FA70A5F0054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4A4C-45EA-B7BD-7FA70A5F0054}"/>
              </c:ext>
            </c:extLst>
          </c:dPt>
          <c:dPt>
            <c:idx val="2"/>
            <c:invertIfNegative val="0"/>
            <c:bubble3D val="0"/>
            <c:spPr>
              <a:solidFill>
                <a:srgbClr val="E25C95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5-4A4C-45EA-B7BD-7FA70A5F0054}"/>
              </c:ext>
            </c:extLst>
          </c:dPt>
          <c:dPt>
            <c:idx val="3"/>
            <c:invertIfNegative val="0"/>
            <c:bubble3D val="0"/>
            <c:spPr>
              <a:solidFill>
                <a:srgbClr val="0099FF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7-4A4C-45EA-B7BD-7FA70A5F0054}"/>
              </c:ext>
            </c:extLst>
          </c:dPt>
          <c:dPt>
            <c:idx val="4"/>
            <c:invertIfNegative val="0"/>
            <c:bubble3D val="0"/>
            <c:spPr>
              <a:solidFill>
                <a:srgbClr val="CC00FF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9-4A4C-45EA-B7BD-7FA70A5F0054}"/>
              </c:ext>
            </c:extLst>
          </c:dPt>
          <c:dPt>
            <c:idx val="5"/>
            <c:invertIfNegative val="0"/>
            <c:bubble3D val="0"/>
            <c:explosion val="23"/>
            <c:spPr>
              <a:solidFill>
                <a:srgbClr val="C0000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B-4A4C-45EA-B7BD-7FA70A5F0054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D-4A4C-45EA-B7BD-7FA70A5F005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F-4A4C-45EA-B7BD-7FA70A5F0054}"/>
              </c:ext>
            </c:extLst>
          </c:dPt>
          <c:dPt>
            <c:idx val="8"/>
            <c:invertIfNegative val="0"/>
            <c:bubble3D val="0"/>
            <c:spPr>
              <a:solidFill>
                <a:srgbClr val="33CC33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0-AF2B-41E8-A888-3E4C51487F3B}"/>
              </c:ext>
            </c:extLst>
          </c:dPt>
          <c:cat>
            <c:strRef>
              <c:f>Лист1!$A$2:$A$10</c:f>
              <c:strCache>
                <c:ptCount val="9"/>
                <c:pt idx="0">
                  <c:v>Возмещение убытков, предоставление льгот</c:v>
                </c:pt>
                <c:pt idx="1">
                  <c:v>Благоустройство населенных пунктов(включаякап. вложения)</c:v>
                </c:pt>
                <c:pt idx="2">
                  <c:v>кап.ремонт жилфонда</c:v>
                </c:pt>
                <c:pt idx="3">
                  <c:v>текущий ремонт жилфонда</c:v>
                </c:pt>
                <c:pt idx="4">
                  <c:v>расходы по погашению льготных кредитов</c:v>
                </c:pt>
                <c:pt idx="5">
                  <c:v>услуги бань</c:v>
                </c:pt>
                <c:pt idx="6">
                  <c:v>расходы паспортиста</c:v>
                </c:pt>
                <c:pt idx="7">
                  <c:v>реконтструкция котельных</c:v>
                </c:pt>
                <c:pt idx="8">
                  <c:v>работы по газификации жилфонда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2100</c:v>
                </c:pt>
                <c:pt idx="1">
                  <c:v>1200</c:v>
                </c:pt>
                <c:pt idx="2" formatCode="General">
                  <c:v>574</c:v>
                </c:pt>
                <c:pt idx="3" formatCode="General">
                  <c:v>374</c:v>
                </c:pt>
                <c:pt idx="4" formatCode="General">
                  <c:v>280</c:v>
                </c:pt>
                <c:pt idx="5" formatCode="General">
                  <c:v>191</c:v>
                </c:pt>
                <c:pt idx="6" formatCode="General">
                  <c:v>163</c:v>
                </c:pt>
                <c:pt idx="7" formatCode="General">
                  <c:v>123</c:v>
                </c:pt>
                <c:pt idx="8" formatCode="General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A4C-45EA-B7BD-7FA70A5F0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55011968"/>
        <c:axId val="55010432"/>
        <c:axId val="0"/>
      </c:bar3DChart>
      <c:valAx>
        <c:axId val="55010432"/>
        <c:scaling>
          <c:orientation val="minMax"/>
          <c:max val="1000"/>
          <c:min val="3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55011968"/>
        <c:crosses val="autoZero"/>
        <c:crossBetween val="between"/>
        <c:majorUnit val="250"/>
        <c:minorUnit val="250"/>
      </c:valAx>
      <c:catAx>
        <c:axId val="5501196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5010432"/>
        <c:crosses val="autoZero"/>
        <c:auto val="1"/>
        <c:lblAlgn val="ctr"/>
        <c:lblOffset val="100"/>
        <c:noMultiLvlLbl val="0"/>
      </c:catAx>
      <c:spPr>
        <a:scene3d>
          <a:camera prst="orthographicFront"/>
          <a:lightRig rig="threePt" dir="t"/>
        </a:scene3d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90"/>
      <c:depthPercent val="8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833688148764253E-2"/>
          <c:y val="0"/>
          <c:w val="0.97378294303635937"/>
          <c:h val="0.92814584387742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0.46762</cdr:x>
      <cdr:y>0.26638</cdr:y>
    </cdr:from>
    <cdr:to>
      <cdr:x>0.61735</cdr:x>
      <cdr:y>0.33739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23964" y="1323523"/>
          <a:ext cx="648063" cy="352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24,1%</a:t>
          </a:r>
        </a:p>
      </cdr:txBody>
    </cdr:sp>
  </cdr:relSizeAnchor>
  <cdr:relSizeAnchor xmlns:cdr="http://schemas.openxmlformats.org/drawingml/2006/chartDrawing">
    <cdr:from>
      <cdr:x>0.31789</cdr:x>
      <cdr:y>0.65539</cdr:y>
    </cdr:from>
    <cdr:to>
      <cdr:x>0.44687</cdr:x>
      <cdr:y>0.74651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75892" y="3256319"/>
          <a:ext cx="558256" cy="452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tx1"/>
              </a:solidFill>
            </a:rPr>
            <a:t>75,9%</a:t>
          </a:r>
        </a:p>
      </cdr:txBody>
    </cdr:sp>
  </cdr:relSizeAnchor>
  <cdr:relSizeAnchor xmlns:cdr="http://schemas.openxmlformats.org/drawingml/2006/chartDrawing">
    <cdr:from>
      <cdr:x>0.71717</cdr:x>
      <cdr:y>0.13365</cdr:y>
    </cdr:from>
    <cdr:to>
      <cdr:x>0.75282</cdr:x>
      <cdr:y>0.16264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104084" y="664031"/>
          <a:ext cx="154301" cy="144039"/>
        </a:xfrm>
        <a:prstGeom xmlns:a="http://schemas.openxmlformats.org/drawingml/2006/main" prst="rect">
          <a:avLst/>
        </a:prstGeom>
        <a:solidFill xmlns:a="http://schemas.openxmlformats.org/drawingml/2006/main">
          <a:srgbClr val="FF6600"/>
        </a:solidFill>
        <a:ln xmlns:a="http://schemas.openxmlformats.org/drawingml/2006/main">
          <a:solidFill>
            <a:srgbClr val="FF66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0.75045</cdr:x>
      <cdr:y>0.10466</cdr:y>
    </cdr:from>
    <cdr:to>
      <cdr:x>0.99168</cdr:x>
      <cdr:y>0.24959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48100" y="520015"/>
          <a:ext cx="1044116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42</a:t>
          </a:r>
          <a:r>
            <a:rPr lang="en-US" sz="1600" b="1" dirty="0"/>
            <a:t> 798,2</a:t>
          </a:r>
          <a:endParaRPr lang="ru-RU" sz="1600" b="1" dirty="0"/>
        </a:p>
        <a:p xmlns:a="http://schemas.openxmlformats.org/drawingml/2006/main">
          <a:r>
            <a:rPr lang="ru-RU" sz="1600" b="1" dirty="0"/>
            <a:t>тыс. руб</a:t>
          </a:r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</cdr:txBody>
    </cdr:sp>
  </cdr:relSizeAnchor>
  <cdr:relSizeAnchor xmlns:cdr="http://schemas.openxmlformats.org/drawingml/2006/chartDrawing">
    <cdr:from>
      <cdr:x>0.71717</cdr:x>
      <cdr:y>0.24959</cdr:y>
    </cdr:from>
    <cdr:to>
      <cdr:x>0.75281</cdr:x>
      <cdr:y>0.27857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104084" y="1240095"/>
          <a:ext cx="154258" cy="14398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75000"/>
          </a:schemeClr>
        </a:solidFill>
        <a:ln xmlns:a="http://schemas.openxmlformats.org/drawingml/2006/main">
          <a:solidFill>
            <a:schemeClr val="accent3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0.75045</cdr:x>
      <cdr:y>0.2206</cdr:y>
    </cdr:from>
    <cdr:to>
      <cdr:x>0.99956</cdr:x>
      <cdr:y>0.36698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248100" y="1096063"/>
          <a:ext cx="1078216" cy="727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1</a:t>
          </a:r>
          <a:r>
            <a:rPr lang="en-US" sz="1600" b="1" dirty="0"/>
            <a:t>6 088,4</a:t>
          </a:r>
          <a:endParaRPr lang="ru-RU" sz="1600" b="1" dirty="0"/>
        </a:p>
        <a:p xmlns:a="http://schemas.openxmlformats.org/drawingml/2006/main">
          <a:r>
            <a:rPr lang="ru-RU" sz="1600" b="1" dirty="0"/>
            <a:t>тыс. руб</a:t>
          </a:r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</cdr:x>
      <cdr:y>0.30678</cdr:y>
    </cdr:from>
    <cdr:to>
      <cdr:x>0.687</cdr:x>
      <cdr:y>0.37695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52430" y="1542418"/>
          <a:ext cx="842390" cy="352800"/>
        </a:xfrm>
        <a:prstGeom xmlns:a="http://schemas.openxmlformats.org/drawingml/2006/main" prst="rect">
          <a:avLst/>
        </a:prstGeom>
        <a:effectLst xmlns:a="http://schemas.openxmlformats.org/drawingml/2006/main">
          <a:glow rad="63500">
            <a:schemeClr val="accent2">
              <a:satMod val="175000"/>
              <a:alpha val="40000"/>
            </a:schemeClr>
          </a:glow>
        </a:effectLst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27,3%</a:t>
          </a:r>
        </a:p>
      </cdr:txBody>
    </cdr:sp>
  </cdr:relSizeAnchor>
  <cdr:relSizeAnchor xmlns:cdr="http://schemas.openxmlformats.org/drawingml/2006/chartDrawing">
    <cdr:from>
      <cdr:x>0.30819</cdr:x>
      <cdr:y>0.69347</cdr:y>
    </cdr:from>
    <cdr:to>
      <cdr:x>0.61858</cdr:x>
      <cdr:y>0.77941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88333" y="3486634"/>
          <a:ext cx="1398283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72,7%</a:t>
          </a:r>
        </a:p>
      </cdr:txBody>
    </cdr:sp>
  </cdr:relSizeAnchor>
  <cdr:relSizeAnchor xmlns:cdr="http://schemas.openxmlformats.org/drawingml/2006/chartDrawing">
    <cdr:from>
      <cdr:x>0.7078</cdr:x>
      <cdr:y>0.13491</cdr:y>
    </cdr:from>
    <cdr:to>
      <cdr:x>0.73977</cdr:x>
      <cdr:y>0.16355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188534" y="678322"/>
          <a:ext cx="144020" cy="143996"/>
        </a:xfrm>
        <a:prstGeom xmlns:a="http://schemas.openxmlformats.org/drawingml/2006/main" prst="rect">
          <a:avLst/>
        </a:prstGeom>
        <a:solidFill xmlns:a="http://schemas.openxmlformats.org/drawingml/2006/main">
          <a:srgbClr val="FF6600"/>
        </a:solidFill>
        <a:ln xmlns:a="http://schemas.openxmlformats.org/drawingml/2006/main">
          <a:solidFill>
            <a:srgbClr val="FF66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0.7078</cdr:x>
      <cdr:y>0.23517</cdr:y>
    </cdr:from>
    <cdr:to>
      <cdr:x>0.73977</cdr:x>
      <cdr:y>0.26381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188534" y="1182378"/>
          <a:ext cx="144020" cy="14399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75000"/>
          </a:schemeClr>
        </a:solidFill>
        <a:ln xmlns:a="http://schemas.openxmlformats.org/drawingml/2006/main">
          <a:solidFill>
            <a:schemeClr val="accent3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0.75575</cdr:x>
      <cdr:y>0.10627</cdr:y>
    </cdr:from>
    <cdr:to>
      <cdr:x>0.95205</cdr:x>
      <cdr:y>0.23228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04558" y="534306"/>
          <a:ext cx="884278" cy="633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/>
            <a:t>54 516,8</a:t>
          </a:r>
          <a:endParaRPr lang="ru-RU" sz="1600" b="1" dirty="0"/>
        </a:p>
        <a:p xmlns:a="http://schemas.openxmlformats.org/drawingml/2006/main">
          <a:r>
            <a:rPr lang="ru-RU" sz="1600" b="1" dirty="0"/>
            <a:t>тыс. руб</a:t>
          </a:r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</cdr:txBody>
    </cdr:sp>
  </cdr:relSizeAnchor>
  <cdr:relSizeAnchor xmlns:cdr="http://schemas.openxmlformats.org/drawingml/2006/chartDrawing">
    <cdr:from>
      <cdr:x>0.75575</cdr:x>
      <cdr:y>0.22085</cdr:y>
    </cdr:from>
    <cdr:to>
      <cdr:x>0.95873</cdr:x>
      <cdr:y>0.37421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404558" y="1110370"/>
          <a:ext cx="914396" cy="771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1</a:t>
          </a:r>
          <a:r>
            <a:rPr lang="en-US" sz="1600" b="1" dirty="0"/>
            <a:t>8 789,0</a:t>
          </a:r>
          <a:endParaRPr lang="ru-RU" sz="1600" b="1" dirty="0"/>
        </a:p>
        <a:p xmlns:a="http://schemas.openxmlformats.org/drawingml/2006/main">
          <a:r>
            <a:rPr lang="ru-RU" sz="1600" b="1" dirty="0"/>
            <a:t>тыс. руб</a:t>
          </a:r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0.68382</cdr:x>
      <cdr:y>0.72727</cdr:y>
    </cdr:from>
    <cdr:to>
      <cdr:x>0.96788</cdr:x>
      <cdr:y>0.85406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6179347" y="3456384"/>
          <a:ext cx="2566915" cy="60258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Подоходный налог </a:t>
          </a:r>
        </a:p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 </a:t>
          </a:r>
          <a:r>
            <a: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9 055,8</a:t>
          </a:r>
          <a:endParaRPr lang="ru-RU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0.12121</cdr:y>
    </cdr:from>
    <cdr:to>
      <cdr:x>0.2899</cdr:x>
      <cdr:y>0.30635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-120845" y="576064"/>
          <a:ext cx="2619680" cy="879858"/>
        </a:xfrm>
        <a:prstGeom xmlns:a="http://schemas.openxmlformats.org/drawingml/2006/main" prst="rect">
          <a:avLst/>
        </a:prstGeom>
        <a:solidFill xmlns:a="http://schemas.openxmlformats.org/drawingml/2006/main">
          <a:srgbClr val="E25C95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Налог на добавленную стоимость</a:t>
          </a:r>
        </a:p>
        <a:p xmlns:a="http://schemas.openxmlformats.org/drawingml/2006/main">
          <a:pPr algn="ctr"/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4 039,3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0.0543</cdr:x>
      <cdr:y>0.56061</cdr:y>
    </cdr:from>
    <cdr:to>
      <cdr:x>0.23758</cdr:x>
      <cdr:y>0.75758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490715" y="2664296"/>
          <a:ext cx="1656184" cy="936104"/>
        </a:xfrm>
        <a:prstGeom xmlns:a="http://schemas.openxmlformats.org/drawingml/2006/main" prst="rect">
          <a:avLst/>
        </a:prstGeom>
        <a:solidFill xmlns:a="http://schemas.openxmlformats.org/drawingml/2006/main">
          <a:srgbClr val="FF9900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Налоги на собственность </a:t>
          </a:r>
        </a:p>
        <a:p xmlns:a="http://schemas.openxmlformats.org/drawingml/2006/main">
          <a:pPr algn="ctr"/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617,1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0.30133</cdr:x>
      <cdr:y>0.0303</cdr:y>
    </cdr:from>
    <cdr:to>
      <cdr:x>0.56429</cdr:x>
      <cdr:y>0.16667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2722963" y="144017"/>
          <a:ext cx="2376263" cy="648072"/>
        </a:xfrm>
        <a:prstGeom xmlns:a="http://schemas.openxmlformats.org/drawingml/2006/main" prst="rect">
          <a:avLst/>
        </a:prstGeom>
        <a:solidFill xmlns:a="http://schemas.openxmlformats.org/drawingml/2006/main">
          <a:srgbClr val="0099FF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Налоги от выручки</a:t>
          </a:r>
        </a:p>
        <a:p xmlns:a="http://schemas.openxmlformats.org/drawingml/2006/main">
          <a:pPr algn="ctr"/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1 </a:t>
          </a:r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355,3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0.78741</cdr:x>
      <cdr:y>0.15152</cdr:y>
    </cdr:from>
    <cdr:to>
      <cdr:x>1</cdr:x>
      <cdr:y>0.34848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>
          <a:off x="7115451" y="720080"/>
          <a:ext cx="1921044" cy="936104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Неналоговые доходы </a:t>
          </a:r>
        </a:p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2 5</a:t>
          </a:r>
          <a:r>
            <a: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26,5</a:t>
          </a:r>
          <a:endParaRPr lang="ru-RU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0.58023</cdr:x>
      <cdr:y>0.01515</cdr:y>
    </cdr:from>
    <cdr:to>
      <cdr:x>0.80335</cdr:x>
      <cdr:y>0.13636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5243243" y="72008"/>
          <a:ext cx="2016223" cy="576064"/>
        </a:xfrm>
        <a:prstGeom xmlns:a="http://schemas.openxmlformats.org/drawingml/2006/main" prst="rect">
          <a:avLst/>
        </a:prstGeom>
        <a:solidFill xmlns:a="http://schemas.openxmlformats.org/drawingml/2006/main">
          <a:srgbClr val="CC00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Прочие налоги </a:t>
          </a:r>
        </a:p>
        <a:p xmlns:a="http://schemas.openxmlformats.org/drawingml/2006/main">
          <a:pPr algn="ctr"/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195,0</a:t>
          </a:r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cdr:txBody>
    </cdr:sp>
  </cdr:relSizeAnchor>
  <cdr:relSizeAnchor xmlns:cdr="http://schemas.openxmlformats.org/drawingml/2006/chartDrawing">
    <cdr:from>
      <cdr:x>0.53389</cdr:x>
      <cdr:y>0.52306</cdr:y>
    </cdr:from>
    <cdr:to>
      <cdr:x>0.65798</cdr:x>
      <cdr:y>0.59634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24536" y="3036530"/>
          <a:ext cx="1121254" cy="425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47,3%</a:t>
          </a:r>
        </a:p>
      </cdr:txBody>
    </cdr:sp>
  </cdr:relSizeAnchor>
  <cdr:relSizeAnchor xmlns:cdr="http://schemas.openxmlformats.org/drawingml/2006/chartDrawing">
    <cdr:from>
      <cdr:x>0.63749</cdr:x>
      <cdr:y>0.68432</cdr:y>
    </cdr:from>
    <cdr:to>
      <cdr:x>0.66936</cdr:x>
      <cdr:y>0.73393</cdr:y>
    </cdr:to>
    <cdr:cxnSp macro="">
      <cdr:nvCxnSpPr>
        <cdr:cNvPr id="4" name="Прямая соединительная линия 3">
          <a:extLst xmlns:a="http://schemas.openxmlformats.org/drawingml/2006/main">
            <a:ext uri="{FF2B5EF4-FFF2-40B4-BE49-F238E27FC236}">
              <a16:creationId xmlns:a16="http://schemas.microsoft.com/office/drawing/2014/main" id="{37859D58-DCE1-4784-8FB4-DE6524AF3E68}"/>
            </a:ext>
          </a:extLst>
        </cdr:cNvPr>
        <cdr:cNvCxnSpPr/>
      </cdr:nvCxnSpPr>
      <cdr:spPr>
        <a:xfrm xmlns:a="http://schemas.openxmlformats.org/drawingml/2006/main">
          <a:off x="5760640" y="3972634"/>
          <a:ext cx="288032" cy="28803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0.74905</cdr:x>
      <cdr:y>0.28739</cdr:y>
    </cdr:from>
    <cdr:to>
      <cdr:x>0.78889</cdr:x>
      <cdr:y>0.3122</cdr:y>
    </cdr:to>
    <cdr:cxnSp macro="">
      <cdr:nvCxnSpPr>
        <cdr:cNvPr id="7" name="Прямая соединительная линия 6">
          <a:extLst xmlns:a="http://schemas.openxmlformats.org/drawingml/2006/main">
            <a:ext uri="{FF2B5EF4-FFF2-40B4-BE49-F238E27FC236}">
              <a16:creationId xmlns:a16="http://schemas.microsoft.com/office/drawing/2014/main" id="{4FD34F4C-01D3-4B7D-91D5-769634B0A139}"/>
            </a:ext>
          </a:extLst>
        </cdr:cNvPr>
        <cdr:cNvCxnSpPr/>
      </cdr:nvCxnSpPr>
      <cdr:spPr>
        <a:xfrm xmlns:a="http://schemas.openxmlformats.org/drawingml/2006/main" flipV="1">
          <a:off x="6768752" y="1668378"/>
          <a:ext cx="360040" cy="14401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0.62155</cdr:x>
      <cdr:y>0.29979</cdr:y>
    </cdr:from>
    <cdr:to>
      <cdr:x>0.72274</cdr:x>
      <cdr:y>0.34941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616624" y="1740386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15,5%</a:t>
          </a:r>
        </a:p>
      </cdr:txBody>
    </cdr:sp>
  </cdr:relSizeAnchor>
  <cdr:relSizeAnchor xmlns:cdr="http://schemas.openxmlformats.org/drawingml/2006/chartDrawing">
    <cdr:from>
      <cdr:x>0.60414</cdr:x>
      <cdr:y>0.13636</cdr:y>
    </cdr:from>
    <cdr:to>
      <cdr:x>0.67585</cdr:x>
      <cdr:y>0.21212</cdr:y>
    </cdr:to>
    <cdr:cxnSp macro="">
      <cdr:nvCxnSpPr>
        <cdr:cNvPr id="20" name="Прямая соединительная линия 19">
          <a:extLst xmlns:a="http://schemas.openxmlformats.org/drawingml/2006/main">
            <a:ext uri="{FF2B5EF4-FFF2-40B4-BE49-F238E27FC236}">
              <a16:creationId xmlns:a16="http://schemas.microsoft.com/office/drawing/2014/main" id="{AB792011-0A94-4A43-A760-B708E0093B45}"/>
            </a:ext>
          </a:extLst>
        </cdr:cNvPr>
        <cdr:cNvCxnSpPr/>
      </cdr:nvCxnSpPr>
      <cdr:spPr>
        <a:xfrm xmlns:a="http://schemas.openxmlformats.org/drawingml/2006/main" flipV="1">
          <a:off x="5459267" y="648072"/>
          <a:ext cx="648072" cy="36004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0.42576</cdr:x>
      <cdr:y>0.18816</cdr:y>
    </cdr:from>
    <cdr:to>
      <cdr:x>0.49747</cdr:x>
      <cdr:y>0.22537</cdr:y>
    </cdr:to>
    <cdr:cxnSp macro="">
      <cdr:nvCxnSpPr>
        <cdr:cNvPr id="27" name="Прямая соединительная линия 26">
          <a:extLst xmlns:a="http://schemas.openxmlformats.org/drawingml/2006/main">
            <a:ext uri="{FF2B5EF4-FFF2-40B4-BE49-F238E27FC236}">
              <a16:creationId xmlns:a16="http://schemas.microsoft.com/office/drawing/2014/main" id="{6AFBF6D0-CC9A-4092-BA99-73503B1447E8}"/>
            </a:ext>
          </a:extLst>
        </cdr:cNvPr>
        <cdr:cNvCxnSpPr/>
      </cdr:nvCxnSpPr>
      <cdr:spPr>
        <a:xfrm xmlns:a="http://schemas.openxmlformats.org/drawingml/2006/main">
          <a:off x="3847363" y="1092314"/>
          <a:ext cx="648007" cy="2160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0.52445</cdr:x>
      <cdr:y>0.18182</cdr:y>
    </cdr:from>
    <cdr:to>
      <cdr:x>0.56577</cdr:x>
      <cdr:y>0.3122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4739186" y="864096"/>
          <a:ext cx="373391" cy="619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6,8%</a:t>
          </a:r>
        </a:p>
      </cdr:txBody>
    </cdr:sp>
  </cdr:relSizeAnchor>
  <cdr:relSizeAnchor xmlns:cdr="http://schemas.openxmlformats.org/drawingml/2006/chartDrawing">
    <cdr:from>
      <cdr:x>0.28727</cdr:x>
      <cdr:y>0.22727</cdr:y>
    </cdr:from>
    <cdr:to>
      <cdr:x>0.34839</cdr:x>
      <cdr:y>0.25758</cdr:y>
    </cdr:to>
    <cdr:cxnSp macro="">
      <cdr:nvCxnSpPr>
        <cdr:cNvPr id="31" name="Прямая соединительная линия 30">
          <a:extLst xmlns:a="http://schemas.openxmlformats.org/drawingml/2006/main">
            <a:ext uri="{FF2B5EF4-FFF2-40B4-BE49-F238E27FC236}">
              <a16:creationId xmlns:a16="http://schemas.microsoft.com/office/drawing/2014/main" id="{EC4961BC-AA2B-40C6-AC58-8CD8D0E99A0C}"/>
            </a:ext>
          </a:extLst>
        </cdr:cNvPr>
        <cdr:cNvCxnSpPr/>
      </cdr:nvCxnSpPr>
      <cdr:spPr>
        <a:xfrm xmlns:a="http://schemas.openxmlformats.org/drawingml/2006/main">
          <a:off x="2595885" y="1080120"/>
          <a:ext cx="552304" cy="14401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33CC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0.37305</cdr:x>
      <cdr:y>0.27273</cdr:y>
    </cdr:from>
    <cdr:to>
      <cdr:x>0.44624</cdr:x>
      <cdr:y>0.39903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71035" y="1296144"/>
          <a:ext cx="661411" cy="600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20,</a:t>
          </a:r>
          <a:r>
            <a:rPr lang="ru-RU" sz="1400" b="1" dirty="0"/>
            <a:t>6</a:t>
          </a:r>
          <a:r>
            <a:rPr lang="en-US" sz="1400" b="1" dirty="0"/>
            <a:t>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0.24555</cdr:x>
      <cdr:y>0.54787</cdr:y>
    </cdr:from>
    <cdr:to>
      <cdr:x>0.28687</cdr:x>
      <cdr:y>0.66667</cdr:y>
    </cdr:to>
    <cdr:cxnSp macro="">
      <cdr:nvCxnSpPr>
        <cdr:cNvPr id="6" name="Прямая соединительная линия 5">
          <a:extLst xmlns:a="http://schemas.openxmlformats.org/drawingml/2006/main">
            <a:ext uri="{FF2B5EF4-FFF2-40B4-BE49-F238E27FC236}">
              <a16:creationId xmlns:a16="http://schemas.microsoft.com/office/drawing/2014/main" id="{6CDFD0B2-4763-4287-905F-60317F26C8CB}"/>
            </a:ext>
          </a:extLst>
        </cdr:cNvPr>
        <cdr:cNvCxnSpPr/>
      </cdr:nvCxnSpPr>
      <cdr:spPr>
        <a:xfrm xmlns:a="http://schemas.openxmlformats.org/drawingml/2006/main" flipV="1">
          <a:off x="2218907" y="2603782"/>
          <a:ext cx="373381" cy="56457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0.29336</cdr:x>
      <cdr:y>0.42424</cdr:y>
    </cdr:from>
    <cdr:to>
      <cdr:x>0.43827</cdr:x>
      <cdr:y>0.52306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650956" y="2016224"/>
          <a:ext cx="1309470" cy="469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/>
            <a:t>8,9%</a:t>
          </a:r>
        </a:p>
      </cdr:txBody>
    </cdr:sp>
  </cdr:relSizeAnchor>
  <cdr:relSizeAnchor xmlns:cdr="http://schemas.openxmlformats.org/drawingml/2006/chartDrawing">
    <cdr:from>
      <cdr:x>0.60414</cdr:x>
      <cdr:y>0.13636</cdr:y>
    </cdr:from>
    <cdr:to>
      <cdr:x>0.65992</cdr:x>
      <cdr:y>0.19697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5459267" y="648072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/>
            <a:t>0,9%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0.535</cdr:x>
      <cdr:y>0.79797</cdr:y>
    </cdr:from>
    <cdr:to>
      <cdr:x>0.64611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02832" y="4421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0.42125</cdr:x>
      <cdr:y>0.88137</cdr:y>
    </cdr:from>
    <cdr:to>
      <cdr:x>0.53236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66728" y="3989040"/>
          <a:ext cx="914400" cy="536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/>
            <a:t>тыс. рублей</a:t>
          </a:r>
        </a:p>
      </cdr:txBody>
    </cdr:sp>
  </cdr:relSizeAnchor>
  <cdr:relSizeAnchor xmlns:cdr="http://schemas.openxmlformats.org/drawingml/2006/chartDrawing">
    <cdr:from>
      <cdr:x>0.42125</cdr:x>
      <cdr:y>0.65863</cdr:y>
    </cdr:from>
    <cdr:to>
      <cdr:x>0.53236</cdr:x>
      <cdr:y>0.77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66728" y="298092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0.3775</cdr:x>
      <cdr:y>0.6109</cdr:y>
    </cdr:from>
    <cdr:to>
      <cdr:x>0.52361</cdr:x>
      <cdr:y>0.70636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06688" y="2764904"/>
          <a:ext cx="120243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58 561,3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</cdr:x>
      <cdr:y>0.67454</cdr:y>
    </cdr:from>
    <cdr:to>
      <cdr:x>0.57611</cdr:x>
      <cdr:y>0.87657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26768" y="30529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0.38625</cdr:x>
      <cdr:y>0.73818</cdr:y>
    </cdr:from>
    <cdr:to>
      <cdr:x>0.50611</cdr:x>
      <cdr:y>0.83364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78696" y="3340968"/>
          <a:ext cx="98640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58 886,6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0.86875</cdr:x>
      <cdr:y>0.19724</cdr:y>
    </cdr:from>
    <cdr:to>
      <cdr:x>1</cdr:x>
      <cdr:y>0.37225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149480" y="892696"/>
          <a:ext cx="1080120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0.88889</cdr:x>
      <cdr:y>0.05405</cdr:y>
    </cdr:from>
    <cdr:to>
      <cdr:x>1</cdr:x>
      <cdr:y>0.25608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499176" y="2446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0.54988</cdr:x>
      <cdr:y>0.8197</cdr:y>
    </cdr:from>
    <cdr:to>
      <cdr:x>0.63761</cdr:x>
      <cdr:y>0.91026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968989" y="4603950"/>
          <a:ext cx="792734" cy="508617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48,1</a:t>
          </a:r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%</a:t>
          </a:r>
        </a:p>
      </cdr:txBody>
    </cdr:sp>
  </cdr:relSizeAnchor>
  <cdr:relSizeAnchor xmlns:cdr="http://schemas.openxmlformats.org/drawingml/2006/chartDrawing">
    <cdr:from>
      <cdr:x>0.34946</cdr:x>
      <cdr:y>0.62365</cdr:y>
    </cdr:from>
    <cdr:to>
      <cdr:x>0.43239</cdr:x>
      <cdr:y>0.68567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157863" y="3502796"/>
          <a:ext cx="749397" cy="348343"/>
        </a:xfrm>
        <a:prstGeom xmlns:a="http://schemas.openxmlformats.org/drawingml/2006/main" prst="rect">
          <a:avLst/>
        </a:prstGeom>
        <a:solidFill xmlns:a="http://schemas.openxmlformats.org/drawingml/2006/main">
          <a:srgbClr val="E25C95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13,9%</a:t>
          </a:r>
        </a:p>
      </cdr:txBody>
    </cdr:sp>
  </cdr:relSizeAnchor>
  <cdr:relSizeAnchor xmlns:cdr="http://schemas.openxmlformats.org/drawingml/2006/chartDrawing">
    <cdr:from>
      <cdr:x>0.54665</cdr:x>
      <cdr:y>0.70632</cdr:y>
    </cdr:from>
    <cdr:to>
      <cdr:x>0.6331</cdr:x>
      <cdr:y>0.76804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4939805" y="3967130"/>
          <a:ext cx="781205" cy="346658"/>
        </a:xfrm>
        <a:prstGeom xmlns:a="http://schemas.openxmlformats.org/drawingml/2006/main" prst="rect">
          <a:avLst/>
        </a:prstGeom>
        <a:solidFill xmlns:a="http://schemas.openxmlformats.org/drawingml/2006/main">
          <a:srgbClr val="FF9900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34,0%</a:t>
          </a:r>
        </a:p>
      </cdr:txBody>
    </cdr:sp>
  </cdr:relSizeAnchor>
  <cdr:relSizeAnchor xmlns:cdr="http://schemas.openxmlformats.org/drawingml/2006/chartDrawing">
    <cdr:from>
      <cdr:x>0.25225</cdr:x>
      <cdr:y>0.52647</cdr:y>
    </cdr:from>
    <cdr:to>
      <cdr:x>0.34711</cdr:x>
      <cdr:y>0.58885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2279492" y="2956990"/>
          <a:ext cx="857202" cy="350365"/>
        </a:xfrm>
        <a:prstGeom xmlns:a="http://schemas.openxmlformats.org/drawingml/2006/main" prst="rect">
          <a:avLst/>
        </a:prstGeom>
        <a:solidFill xmlns:a="http://schemas.openxmlformats.org/drawingml/2006/main">
          <a:srgbClr val="0099FF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2,2%</a:t>
          </a:r>
        </a:p>
      </cdr:txBody>
    </cdr:sp>
  </cdr:relSizeAnchor>
  <cdr:relSizeAnchor xmlns:cdr="http://schemas.openxmlformats.org/drawingml/2006/chartDrawing">
    <cdr:from>
      <cdr:x>0.13345</cdr:x>
      <cdr:y>0.2613</cdr:y>
    </cdr:from>
    <cdr:to>
      <cdr:x>0.21314</cdr:x>
      <cdr:y>0.32343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1205880" y="1467647"/>
          <a:ext cx="720118" cy="34896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50000"/>
          </a:scheme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0,3%</a:t>
          </a:r>
        </a:p>
      </cdr:txBody>
    </cdr:sp>
  </cdr:relSizeAnchor>
  <cdr:relSizeAnchor xmlns:cdr="http://schemas.openxmlformats.org/drawingml/2006/chartDrawing">
    <cdr:from>
      <cdr:x>0.14938</cdr:x>
      <cdr:y>0.36149</cdr:y>
    </cdr:from>
    <cdr:to>
      <cdr:x>0.23634</cdr:x>
      <cdr:y>0.41939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>
          <a:off x="1349896" y="2030332"/>
          <a:ext cx="785813" cy="325203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0,5%</a:t>
          </a:r>
        </a:p>
      </cdr:txBody>
    </cdr:sp>
  </cdr:relSizeAnchor>
  <cdr:relSizeAnchor xmlns:cdr="http://schemas.openxmlformats.org/drawingml/2006/chartDrawing">
    <cdr:from>
      <cdr:x>0.19538</cdr:x>
      <cdr:y>0.44433</cdr:y>
    </cdr:from>
    <cdr:to>
      <cdr:x>0.28234</cdr:x>
      <cdr:y>0.50549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1765548" y="2495611"/>
          <a:ext cx="785814" cy="343513"/>
        </a:xfrm>
        <a:prstGeom xmlns:a="http://schemas.openxmlformats.org/drawingml/2006/main" prst="rect">
          <a:avLst/>
        </a:prstGeom>
        <a:solidFill xmlns:a="http://schemas.openxmlformats.org/drawingml/2006/main">
          <a:srgbClr val="CC00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0,7%</a:t>
          </a:r>
        </a:p>
      </cdr:txBody>
    </cdr:sp>
  </cdr:relSizeAnchor>
  <cdr:relSizeAnchor xmlns:cdr="http://schemas.openxmlformats.org/drawingml/2006/chartDrawing">
    <cdr:from>
      <cdr:x>0.11751</cdr:x>
      <cdr:y>0.17262</cdr:y>
    </cdr:from>
    <cdr:to>
      <cdr:x>0.1972</cdr:x>
      <cdr:y>0.23475</cdr:y>
    </cdr:to>
    <cdr:sp macro="" textlink="">
      <cdr:nvSpPr>
        <cdr:cNvPr id="9" name="Прямоугольник 8">
          <a:extLst xmlns:a="http://schemas.openxmlformats.org/drawingml/2006/main">
            <a:ext uri="{FF2B5EF4-FFF2-40B4-BE49-F238E27FC236}">
              <a16:creationId xmlns:a16="http://schemas.microsoft.com/office/drawing/2014/main" id="{E22D974A-6CDE-4D26-A4CF-5CA8D4F2E1AA}"/>
            </a:ext>
          </a:extLst>
        </cdr:cNvPr>
        <cdr:cNvSpPr/>
      </cdr:nvSpPr>
      <cdr:spPr>
        <a:xfrm xmlns:a="http://schemas.openxmlformats.org/drawingml/2006/main">
          <a:off x="1061864" y="969543"/>
          <a:ext cx="720118" cy="34896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0,2%</a:t>
          </a:r>
        </a:p>
      </cdr:txBody>
    </cdr:sp>
  </cdr:relSizeAnchor>
  <cdr:relSizeAnchor xmlns:cdr="http://schemas.openxmlformats.org/drawingml/2006/chartDrawing">
    <cdr:from>
      <cdr:x>0.10258</cdr:x>
      <cdr:y>0.08432</cdr:y>
    </cdr:from>
    <cdr:to>
      <cdr:x>0.18227</cdr:x>
      <cdr:y>0.14645</cdr:y>
    </cdr:to>
    <cdr:sp macro="" textlink="">
      <cdr:nvSpPr>
        <cdr:cNvPr id="13" name="Прямоугольник 12">
          <a:extLst xmlns:a="http://schemas.openxmlformats.org/drawingml/2006/main">
            <a:ext uri="{FF2B5EF4-FFF2-40B4-BE49-F238E27FC236}">
              <a16:creationId xmlns:a16="http://schemas.microsoft.com/office/drawing/2014/main" id="{8C892508-DA5D-4764-A2F3-2ED77E321DC5}"/>
            </a:ext>
          </a:extLst>
        </cdr:cNvPr>
        <cdr:cNvSpPr/>
      </cdr:nvSpPr>
      <cdr:spPr>
        <a:xfrm xmlns:a="http://schemas.openxmlformats.org/drawingml/2006/main">
          <a:off x="926938" y="473591"/>
          <a:ext cx="720118" cy="348961"/>
        </a:xfrm>
        <a:prstGeom xmlns:a="http://schemas.openxmlformats.org/drawingml/2006/main" prst="rect">
          <a:avLst/>
        </a:prstGeom>
        <a:solidFill xmlns:a="http://schemas.openxmlformats.org/drawingml/2006/main">
          <a:srgbClr val="33CC33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0,1%</a:t>
          </a:r>
        </a:p>
      </cdr:txBody>
    </cdr:sp>
  </cdr:relSizeAnchor>
  <cdr:relSizeAnchor xmlns:cdr="http://schemas.openxmlformats.org/drawingml/2006/chartDrawing">
    <cdr:from>
      <cdr:x>0.689</cdr:x>
      <cdr:y>0.74981</cdr:y>
    </cdr:from>
    <cdr:to>
      <cdr:x>1</cdr:x>
      <cdr:y>0.86516</cdr:y>
    </cdr:to>
    <cdr:sp macro="" textlink="">
      <cdr:nvSpPr>
        <cdr:cNvPr id="17" name="Прямоугольник 16">
          <a:extLst xmlns:a="http://schemas.openxmlformats.org/drawingml/2006/main">
            <a:ext uri="{FF2B5EF4-FFF2-40B4-BE49-F238E27FC236}">
              <a16:creationId xmlns:a16="http://schemas.microsoft.com/office/drawing/2014/main" id="{7801F78C-A6D0-4874-BE09-B0DCE9207F35}"/>
            </a:ext>
          </a:extLst>
        </cdr:cNvPr>
        <cdr:cNvSpPr/>
      </cdr:nvSpPr>
      <cdr:spPr>
        <a:xfrm xmlns:a="http://schemas.openxmlformats.org/drawingml/2006/main" rot="10800000" flipV="1">
          <a:off x="6300193" y="4601478"/>
          <a:ext cx="2843807" cy="70788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50800" dist="38100" dir="2400000" sx="101000" sy="101000" algn="tl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Реконструкция, модернизация котельных </a:t>
          </a:r>
        </a:p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9,6 тыс. руб.</a:t>
          </a:r>
        </a:p>
        <a:p xmlns:a="http://schemas.openxmlformats.org/drawingml/2006/main">
          <a:pPr algn="ctr"/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0.69059</cdr:x>
      <cdr:y>0.88249</cdr:y>
    </cdr:from>
    <cdr:to>
      <cdr:x>0.99615</cdr:x>
      <cdr:y>0.96911</cdr:y>
    </cdr:to>
    <cdr:sp macro="" textlink="">
      <cdr:nvSpPr>
        <cdr:cNvPr id="18" name="Прямоугольник 17">
          <a:extLst xmlns:a="http://schemas.openxmlformats.org/drawingml/2006/main">
            <a:ext uri="{FF2B5EF4-FFF2-40B4-BE49-F238E27FC236}">
              <a16:creationId xmlns:a16="http://schemas.microsoft.com/office/drawing/2014/main" id="{A621303F-9F69-432B-90FC-CDA1A8552E26}"/>
            </a:ext>
          </a:extLst>
        </cdr:cNvPr>
        <cdr:cNvSpPr/>
      </cdr:nvSpPr>
      <cdr:spPr>
        <a:xfrm xmlns:a="http://schemas.openxmlformats.org/drawingml/2006/main" rot="10800000" flipV="1">
          <a:off x="6314776" y="5415669"/>
          <a:ext cx="2794034" cy="531601"/>
        </a:xfrm>
        <a:prstGeom xmlns:a="http://schemas.openxmlformats.org/drawingml/2006/main" prst="rect">
          <a:avLst/>
        </a:prstGeom>
        <a:solidFill xmlns:a="http://schemas.openxmlformats.org/drawingml/2006/main">
          <a:srgbClr val="33CC33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50800" dist="38100" dir="2400000" sx="101000" sy="101000" algn="tl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Газификация жилфонда</a:t>
          </a:r>
        </a:p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4,4 тыс. руб.</a:t>
          </a:r>
        </a:p>
        <a:p xmlns:a="http://schemas.openxmlformats.org/drawingml/2006/main">
          <a:pPr algn="ctr"/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0.82432</cdr:x>
      <cdr:y>0.5</cdr:y>
    </cdr:from>
    <cdr:to>
      <cdr:x>0.95506</cdr:x>
      <cdr:y>0.57929</cdr:y>
    </cdr:to>
    <cdr:cxnSp macro="">
      <cdr:nvCxnSpPr>
        <cdr:cNvPr id="2" name="Прямая соединительная линия 1">
          <a:extLst xmlns:a="http://schemas.openxmlformats.org/drawingml/2006/main">
            <a:ext uri="{FF2B5EF4-FFF2-40B4-BE49-F238E27FC236}">
              <a16:creationId xmlns:a16="http://schemas.microsoft.com/office/drawing/2014/main" id="{311AA002-C956-46BF-B0FF-EFD2CFEDBA8F}"/>
            </a:ext>
          </a:extLst>
        </cdr:cNvPr>
        <cdr:cNvCxnSpPr/>
      </cdr:nvCxnSpPr>
      <cdr:spPr>
        <a:xfrm xmlns:a="http://schemas.openxmlformats.org/drawingml/2006/main">
          <a:off x="4392488" y="864096"/>
          <a:ext cx="696615" cy="137022"/>
        </a:xfrm>
        <a:prstGeom xmlns:a="http://schemas.openxmlformats.org/drawingml/2006/main" prst="line">
          <a:avLst/>
        </a:prstGeom>
        <a:ln xmlns:a="http://schemas.openxmlformats.org/drawingml/2006/main" w="41275" cmpd="sng">
          <a:solidFill>
            <a:schemeClr val="accent3">
              <a:lumMod val="50000"/>
            </a:schemeClr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0.19719</cdr:x>
      <cdr:y>0</cdr:y>
    </cdr:from>
    <cdr:to>
      <cdr:x>0.84584</cdr:x>
      <cdr:y>0.67191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1050732" y="0"/>
          <a:ext cx="3456392" cy="116118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5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b="1" dirty="0">
              <a:solidFill>
                <a:schemeClr val="tx1"/>
              </a:solidFill>
            </a:rPr>
            <a:t>Направлено </a:t>
          </a:r>
          <a:endParaRPr lang="en-US" sz="2200" b="1" dirty="0">
            <a:solidFill>
              <a:schemeClr val="tx1"/>
            </a:solidFill>
          </a:endParaRPr>
        </a:p>
        <a:p xmlns:a="http://schemas.openxmlformats.org/drawingml/2006/main">
          <a:pPr algn="ctr"/>
          <a:r>
            <a:rPr lang="ru-RU" sz="2200" b="1" dirty="0">
              <a:solidFill>
                <a:schemeClr val="tx1"/>
              </a:solidFill>
            </a:rPr>
            <a:t>10 665,3 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0475" cy="4964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39" y="1"/>
            <a:ext cx="2950475" cy="4964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80" y="4716662"/>
            <a:ext cx="5447030" cy="44684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600"/>
            <a:ext cx="2950475" cy="4964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39" y="9431600"/>
            <a:ext cx="2950475" cy="4964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112998-6D80-4962-85D6-824B3C28CD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8608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12998-6D80-4962-85D6-824B3C28CD9B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079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A9E47-F3C1-40AE-9342-D278E2C31B1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8320978"/>
      </p:ext>
    </p:extLst>
  </p:cSld>
  <p:clrMapOvr>
    <a:masterClrMapping/>
  </p:clrMapOvr>
  <p:transition advClick="0" advTm="3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7F7C3-B635-4EB3-AD86-C9B2858F250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7150436"/>
      </p:ext>
    </p:extLst>
  </p:cSld>
  <p:clrMapOvr>
    <a:masterClrMapping/>
  </p:clrMapOvr>
  <p:transition advClick="0" advTm="3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0CE4-B051-4E6D-9C8E-8FED03B79E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8591610"/>
      </p:ext>
    </p:extLst>
  </p:cSld>
  <p:clrMapOvr>
    <a:masterClrMapping/>
  </p:clrMapOvr>
  <p:transition advClick="0" advTm="3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4B3B2-BFEA-40C0-BB33-1A7EFD368F0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1791354"/>
      </p:ext>
    </p:extLst>
  </p:cSld>
  <p:clrMapOvr>
    <a:masterClrMapping/>
  </p:clrMapOvr>
  <p:transition advClick="0" advTm="3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A1129-350D-4C37-B21E-3BB44F54863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9380218"/>
      </p:ext>
    </p:extLst>
  </p:cSld>
  <p:clrMapOvr>
    <a:masterClrMapping/>
  </p:clrMapOvr>
  <p:transition advClick="0" advTm="3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E2F52-DCFA-4D3F-83D5-AE0C03CB521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2836802"/>
      </p:ext>
    </p:extLst>
  </p:cSld>
  <p:clrMapOvr>
    <a:masterClrMapping/>
  </p:clrMapOvr>
  <p:transition advClick="0" advTm="3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0CAA9-0F28-4EA9-8333-31493096437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4137362"/>
      </p:ext>
    </p:extLst>
  </p:cSld>
  <p:clrMapOvr>
    <a:masterClrMapping/>
  </p:clrMapOvr>
  <p:transition advClick="0" advTm="3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11E30-C36E-4EC8-BC9A-A0933D653BA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3209029"/>
      </p:ext>
    </p:extLst>
  </p:cSld>
  <p:clrMapOvr>
    <a:masterClrMapping/>
  </p:clrMapOvr>
  <p:transition advClick="0" advTm="3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1235B-ED6D-45C4-97FC-296D10E69E8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1238630"/>
      </p:ext>
    </p:extLst>
  </p:cSld>
  <p:clrMapOvr>
    <a:masterClrMapping/>
  </p:clrMapOvr>
  <p:transition advClick="0" advTm="3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63706-D963-4759-8799-64406837C85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643479"/>
      </p:ext>
    </p:extLst>
  </p:cSld>
  <p:clrMapOvr>
    <a:masterClrMapping/>
  </p:clrMapOvr>
  <p:transition advClick="0" advTm="3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E32DC-45B1-49F9-BE0D-762E4362502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414041"/>
      </p:ext>
    </p:extLst>
  </p:cSld>
  <p:clrMapOvr>
    <a:masterClrMapping/>
  </p:clrMapOvr>
  <p:transition advClick="0" advTm="3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E6D50C-76EB-4C6D-8FFF-C06D21C3C7E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254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advClick="0" advTm="3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ё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2967" y="2204864"/>
            <a:ext cx="9176968" cy="26161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 i="1" dirty="0"/>
          </a:p>
          <a:p>
            <a:pPr algn="ctr"/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Бюллетень об исполнения бюджета Ветковского района за 2024 год</a:t>
            </a:r>
          </a:p>
          <a:p>
            <a:pPr algn="ctr"/>
            <a:endParaRPr lang="ru-RU" sz="2800" b="1" i="1" dirty="0">
              <a:latin typeface="Garamond" pitchFamily="18" charset="0"/>
            </a:endParaRPr>
          </a:p>
          <a:p>
            <a:pPr algn="ctr"/>
            <a:endParaRPr lang="ru-RU" sz="2800" b="1" dirty="0">
              <a:latin typeface="Garamond" pitchFamily="18" charset="0"/>
            </a:endParaRPr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87386226"/>
      </p:ext>
    </p:extLst>
  </p:cSld>
  <p:clrMapOvr>
    <a:masterClrMapping/>
  </p:clrMapOvr>
  <p:transition advClick="0" advTm="3000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Структура доходов бюджета Ветковского района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7813080"/>
              </p:ext>
            </p:extLst>
          </p:nvPr>
        </p:nvGraphicFramePr>
        <p:xfrm>
          <a:off x="243780" y="1828865"/>
          <a:ext cx="43282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07573740"/>
              </p:ext>
            </p:extLst>
          </p:nvPr>
        </p:nvGraphicFramePr>
        <p:xfrm>
          <a:off x="4479810" y="1814574"/>
          <a:ext cx="4504860" cy="5027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827584" y="6180722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6170820"/>
            <a:ext cx="144016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87624" y="605816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Собственные доходы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32040" y="606806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Безвозмездные поступления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6372199" y="4313141"/>
            <a:ext cx="914397" cy="50403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2941442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  <p:bldGraphic spid="9" grpId="0">
        <p:bldAsOne/>
      </p:bldGraphic>
      <p:bldP spid="16" grpId="0"/>
      <p:bldP spid="17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673292"/>
              </p:ext>
            </p:extLst>
          </p:nvPr>
        </p:nvGraphicFramePr>
        <p:xfrm>
          <a:off x="107504" y="2696726"/>
          <a:ext cx="90364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70163" y="1988840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Структура собственных доходов бюджета             Ветковского района за 202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4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 год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486640"/>
            <a:ext cx="886710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/>
            <a:r>
              <a:rPr lang="ru-RU" dirty="0"/>
              <a:t>      </a:t>
            </a:r>
            <a:r>
              <a:rPr lang="ru-RU" sz="1750" dirty="0"/>
              <a:t>За 202</a:t>
            </a:r>
            <a:r>
              <a:rPr lang="en-US" sz="1750" dirty="0"/>
              <a:t>4</a:t>
            </a:r>
            <a:r>
              <a:rPr lang="ru-RU" sz="1750" dirty="0"/>
              <a:t> год в консолидированный бюджет Ветковского района поступило </a:t>
            </a:r>
            <a:r>
              <a:rPr lang="en-US" sz="1750" dirty="0"/>
              <a:t>      18 789,0</a:t>
            </a:r>
            <a:r>
              <a:rPr lang="ru-RU" sz="1750" dirty="0"/>
              <a:t> тыс. рубля налоговых и неналоговых платежей. По сравнению с прошлым годом поступления увеличились на 2 </a:t>
            </a:r>
            <a:r>
              <a:rPr lang="en-US" sz="1750" dirty="0"/>
              <a:t>700,6</a:t>
            </a:r>
            <a:r>
              <a:rPr lang="ru-RU" sz="1750" dirty="0"/>
              <a:t> тыс. рубля или на</a:t>
            </a:r>
            <a:r>
              <a:rPr lang="en-US" sz="1750" dirty="0"/>
              <a:t> 16,8</a:t>
            </a:r>
            <a:r>
              <a:rPr lang="ru-RU" sz="1750" dirty="0"/>
              <a:t>%. Собственная доходная часть бюджета за 202</a:t>
            </a:r>
            <a:r>
              <a:rPr lang="en-US" sz="1750" dirty="0"/>
              <a:t>4</a:t>
            </a:r>
            <a:r>
              <a:rPr lang="ru-RU" sz="1750" dirty="0"/>
              <a:t> год на 8</a:t>
            </a:r>
            <a:r>
              <a:rPr lang="en-US" sz="1750" dirty="0"/>
              <a:t>6,5</a:t>
            </a:r>
            <a:r>
              <a:rPr lang="ru-RU" sz="1750" dirty="0"/>
              <a:t>%  была сформирована за счет налоговых доходов и на 1</a:t>
            </a:r>
            <a:r>
              <a:rPr lang="en-US" sz="1750" dirty="0"/>
              <a:t>3</a:t>
            </a:r>
            <a:r>
              <a:rPr lang="ru-RU" sz="1750" dirty="0"/>
              <a:t>,5% - за счет неналоговых платежей.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69034" y="24975"/>
            <a:ext cx="38395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dirty="0">
                <a:latin typeface="Garamond" pitchFamily="18" charset="0"/>
              </a:rPr>
              <a:t>Собственные доходы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5345198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Динамика исполнения консолидированного бюджета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244833"/>
              </p:ext>
            </p:extLst>
          </p:nvPr>
        </p:nvGraphicFramePr>
        <p:xfrm>
          <a:off x="179512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7718067" y="2348880"/>
            <a:ext cx="1368152" cy="86409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Дефицит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-133,6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40960" y="4437112"/>
            <a:ext cx="1368152" cy="8640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Профицит +325,3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8333233"/>
      </p:ext>
    </p:extLst>
  </p:cSld>
  <p:clrMapOvr>
    <a:masterClrMapping/>
  </p:clrMapOvr>
  <p:transition advClick="0" advTm="3000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84916396"/>
              </p:ext>
            </p:extLst>
          </p:nvPr>
        </p:nvGraphicFramePr>
        <p:xfrm>
          <a:off x="-108520" y="620688"/>
          <a:ext cx="9252520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608" y="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Структура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 расходов бюджета по функциональной классификации, %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996952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РАСХОДЫ  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73 439,4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752958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5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El"/>
        </p:bldSub>
      </p:bldGraphic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97730284"/>
              </p:ext>
            </p:extLst>
          </p:nvPr>
        </p:nvGraphicFramePr>
        <p:xfrm>
          <a:off x="3010508" y="1018113"/>
          <a:ext cx="532859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22088" y="2748145"/>
            <a:ext cx="5184576" cy="638862"/>
          </a:xfrm>
          <a:prstGeom prst="rect">
            <a:avLst/>
          </a:prstGeom>
          <a:solidFill>
            <a:srgbClr val="CC00FF"/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17460000" sx="101000" sy="101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Century Schoolbook" panose="020406040505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Отрасли социального  назначения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Century Schoolbook" panose="020406040505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49 196,8 тыс</a:t>
            </a:r>
            <a:r>
              <a:rPr lang="ru-RU" sz="2000" b="1" dirty="0">
                <a:solidFill>
                  <a:prstClr val="white"/>
                </a:solidFill>
                <a:latin typeface="Century Schoolbook" panose="020406040505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рублей или  </a:t>
            </a:r>
            <a:r>
              <a:rPr lang="ru-RU" sz="2000" b="1" dirty="0" smtClean="0">
                <a:solidFill>
                  <a:prstClr val="white"/>
                </a:solidFill>
                <a:latin typeface="Century Schoolbook" panose="020406040505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70,0%</a:t>
            </a:r>
            <a:endParaRPr lang="ru-RU" sz="2000" b="1" dirty="0">
              <a:solidFill>
                <a:prstClr val="white"/>
              </a:solidFill>
              <a:latin typeface="Century Schoolbook" panose="020406040505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506808" y="3553641"/>
            <a:ext cx="1008112" cy="588365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82034" y="4142006"/>
            <a:ext cx="2448272" cy="864096"/>
          </a:xfrm>
          <a:prstGeom prst="roundRect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23 084,2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 или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46,9%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962100" y="3619582"/>
            <a:ext cx="1209579" cy="1728482"/>
          </a:xfrm>
          <a:prstGeom prst="line">
            <a:avLst/>
          </a:prstGeom>
          <a:ln w="41275" cap="sq">
            <a:solidFill>
              <a:schemeClr val="accent3">
                <a:lumMod val="50000"/>
              </a:schemeClr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490228" y="5238677"/>
            <a:ext cx="2520280" cy="936104"/>
          </a:xfrm>
          <a:prstGeom prst="roundRect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ЗДРАВООХРАНЕНИЕ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14 687,0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 или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29,9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213838" y="3655074"/>
            <a:ext cx="777975" cy="1375032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118857" y="5924586"/>
            <a:ext cx="2913561" cy="919956"/>
          </a:xfrm>
          <a:prstGeom prst="roundRect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ПОЛИТИКА 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6 894,0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14,0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Прямая соединительная линия 16"/>
          <p:cNvCxnSpPr>
            <a:endCxn id="18" idx="1"/>
          </p:cNvCxnSpPr>
          <p:nvPr/>
        </p:nvCxnSpPr>
        <p:spPr>
          <a:xfrm>
            <a:off x="5618878" y="3553641"/>
            <a:ext cx="1259632" cy="558633"/>
          </a:xfrm>
          <a:prstGeom prst="line">
            <a:avLst/>
          </a:prstGeom>
          <a:ln w="41275" cmpd="sng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6878510" y="3655074"/>
            <a:ext cx="2265490" cy="914400"/>
          </a:xfrm>
          <a:prstGeom prst="roundRect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488,0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рублей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7,1%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2382" y="116632"/>
            <a:ext cx="7776864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Расходы</a:t>
            </a:r>
            <a:r>
              <a:rPr lang="ru-RU" sz="3200" b="1" i="1" dirty="0">
                <a:solidFill>
                  <a:srgbClr val="073E87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бюджета на социальную сферу</a:t>
            </a:r>
          </a:p>
        </p:txBody>
      </p:sp>
      <p:sp>
        <p:nvSpPr>
          <p:cNvPr id="21" name="Капля 20"/>
          <p:cNvSpPr/>
          <p:nvPr/>
        </p:nvSpPr>
        <p:spPr>
          <a:xfrm rot="20690446">
            <a:off x="194339" y="1081037"/>
            <a:ext cx="2664296" cy="1840850"/>
          </a:xfrm>
          <a:prstGeom prst="teardrop">
            <a:avLst>
              <a:gd name="adj" fmla="val 101374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Century Schoolbook" panose="02040604050505020304" pitchFamily="18" charset="0"/>
                <a:cs typeface="Arial" pitchFamily="34" charset="0"/>
              </a:rPr>
              <a:t>Расходы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Century Schoolbook" panose="02040604050505020304" pitchFamily="18" charset="0"/>
                <a:cs typeface="Arial" pitchFamily="34" charset="0"/>
              </a:rPr>
              <a:t>бюджета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Century Schoolbook" panose="02040604050505020304" pitchFamily="18" charset="0"/>
                <a:cs typeface="Arial" pitchFamily="34" charset="0"/>
              </a:rPr>
              <a:t> ВСЕГО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73 439,4 тыс</a:t>
            </a:r>
            <a:r>
              <a:rPr lang="ru-RU" b="1" dirty="0">
                <a:solidFill>
                  <a:prstClr val="black"/>
                </a:solidFill>
                <a:latin typeface="Century Schoolbook" panose="02040604050505020304" pitchFamily="18" charset="0"/>
                <a:cs typeface="Arial" pitchFamily="34" charset="0"/>
              </a:rPr>
              <a:t>. рублей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23998" y="4890863"/>
            <a:ext cx="3090819" cy="1033723"/>
          </a:xfrm>
          <a:prstGeom prst="roundRect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ФИЗИЧЕСКАЯ КУЛЬТУРА И СПОРТ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043,6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рублей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2,1%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676051" y="3655074"/>
            <a:ext cx="33375" cy="2150190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3276144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5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6" grpId="0" animBg="1"/>
      <p:bldP spid="11" grpId="0" animBg="1"/>
      <p:bldP spid="15" grpId="0" animBg="1"/>
      <p:bldP spid="18" grpId="0" animBg="1"/>
      <p:bldP spid="23" grpId="0"/>
      <p:bldP spid="21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046250"/>
              </p:ext>
            </p:extLst>
          </p:nvPr>
        </p:nvGraphicFramePr>
        <p:xfrm>
          <a:off x="0" y="721165"/>
          <a:ext cx="9144000" cy="6136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14777" y="706028"/>
            <a:ext cx="2843817" cy="70788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perspective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Возмещение убытков,  предоставление льгот </a:t>
            </a:r>
          </a:p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2 247,5 тыс. руб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00183" y="1499473"/>
            <a:ext cx="2843810" cy="489369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Благоустройство населенных пунктов 1 588,4 тыс.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00184" y="2074402"/>
            <a:ext cx="2843809" cy="575310"/>
          </a:xfrm>
          <a:prstGeom prst="rect">
            <a:avLst/>
          </a:prstGeom>
          <a:solidFill>
            <a:srgbClr val="E25C95"/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Кап. ремонт жилфонда</a:t>
            </a:r>
          </a:p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648,9тыс.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85" y="2735272"/>
            <a:ext cx="2843809" cy="5440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Текущий ремонт жилфонда</a:t>
            </a:r>
          </a:p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101,4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руб.</a:t>
            </a: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6300184" y="3364845"/>
            <a:ext cx="2843809" cy="544013"/>
          </a:xfrm>
          <a:prstGeom prst="rect">
            <a:avLst/>
          </a:prstGeom>
          <a:solidFill>
            <a:srgbClr val="CC00FF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Погашение льготных кредитов</a:t>
            </a:r>
          </a:p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33,9  тыс. руб.</a:t>
            </a: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6300185" y="3994418"/>
            <a:ext cx="2843809" cy="606225"/>
          </a:xfrm>
          <a:prstGeom prst="rect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паспортиста</a:t>
            </a:r>
          </a:p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22,2 тыс.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6300189" y="4686205"/>
            <a:ext cx="2843807" cy="57531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Услуги бань</a:t>
            </a:r>
          </a:p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14,8 тыс. руб.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755" y="-5166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Структура финансирования  жилищно-коммунального хозяйства и жилищного строительства за 2024 год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47864" y="934333"/>
            <a:ext cx="2088232" cy="7448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4 671,1 тыс. руб.</a:t>
            </a:r>
          </a:p>
        </p:txBody>
      </p:sp>
      <p:pic>
        <p:nvPicPr>
          <p:cNvPr id="14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16090562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5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5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85792551"/>
              </p:ext>
            </p:extLst>
          </p:nvPr>
        </p:nvGraphicFramePr>
        <p:xfrm>
          <a:off x="1920846" y="771493"/>
          <a:ext cx="532859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H="1">
            <a:off x="2619281" y="1773025"/>
            <a:ext cx="747578" cy="197918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V="1">
            <a:off x="2271078" y="1871984"/>
            <a:ext cx="1455672" cy="1433909"/>
          </a:xfrm>
          <a:prstGeom prst="line">
            <a:avLst/>
          </a:prstGeom>
          <a:ln w="41275" cap="sq">
            <a:solidFill>
              <a:schemeClr val="accent3">
                <a:lumMod val="50000"/>
              </a:schemeClr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 flipH="1">
            <a:off x="3731515" y="1978790"/>
            <a:ext cx="842552" cy="3331825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cxnSpLocks/>
            <a:endCxn id="22" idx="1"/>
          </p:cNvCxnSpPr>
          <p:nvPr/>
        </p:nvCxnSpPr>
        <p:spPr>
          <a:xfrm>
            <a:off x="5805204" y="1853325"/>
            <a:ext cx="1279335" cy="1452567"/>
          </a:xfrm>
          <a:prstGeom prst="line">
            <a:avLst/>
          </a:prstGeom>
          <a:ln w="41275" cmpd="sng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96710" y="116632"/>
            <a:ext cx="7776864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Расходы агропромышленного комплекса</a:t>
            </a:r>
          </a:p>
        </p:txBody>
      </p:sp>
      <p:sp>
        <p:nvSpPr>
          <p:cNvPr id="7" name="Овал 6"/>
          <p:cNvSpPr/>
          <p:nvPr/>
        </p:nvSpPr>
        <p:spPr>
          <a:xfrm>
            <a:off x="44006" y="1473422"/>
            <a:ext cx="2613251" cy="139540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Оплата комплекса работ по известкованию кислых почв 5 567,7</a:t>
            </a:r>
          </a:p>
        </p:txBody>
      </p:sp>
      <p:sp>
        <p:nvSpPr>
          <p:cNvPr id="16" name="Овал 15"/>
          <p:cNvSpPr/>
          <p:nvPr/>
        </p:nvSpPr>
        <p:spPr>
          <a:xfrm>
            <a:off x="2300955" y="5300757"/>
            <a:ext cx="2287706" cy="1515103"/>
          </a:xfrm>
          <a:prstGeom prst="ellipse">
            <a:avLst/>
          </a:prstGeom>
          <a:solidFill>
            <a:srgbClr val="DF9A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Приобретение запасных частей 363,7</a:t>
            </a:r>
            <a:endParaRPr lang="ru-RU" sz="1500" b="1" dirty="0"/>
          </a:p>
        </p:txBody>
      </p:sp>
      <p:sp>
        <p:nvSpPr>
          <p:cNvPr id="22" name="Овал 21"/>
          <p:cNvSpPr/>
          <p:nvPr/>
        </p:nvSpPr>
        <p:spPr>
          <a:xfrm>
            <a:off x="6731191" y="3112846"/>
            <a:ext cx="2412809" cy="1318201"/>
          </a:xfrm>
          <a:prstGeom prst="ellipse">
            <a:avLst/>
          </a:prstGeom>
          <a:solidFill>
            <a:srgbClr val="F0F2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Приобретение комбикорма– 834,9</a:t>
            </a:r>
          </a:p>
        </p:txBody>
      </p:sp>
      <p:sp>
        <p:nvSpPr>
          <p:cNvPr id="31" name="Овал 30"/>
          <p:cNvSpPr/>
          <p:nvPr/>
        </p:nvSpPr>
        <p:spPr>
          <a:xfrm>
            <a:off x="6682586" y="1573240"/>
            <a:ext cx="2461414" cy="1421057"/>
          </a:xfrm>
          <a:prstGeom prst="ellipse">
            <a:avLst/>
          </a:prstGeom>
          <a:solidFill>
            <a:srgbClr val="DDF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Закупка средств защиты растений – 66,1 </a:t>
            </a:r>
          </a:p>
        </p:txBody>
      </p:sp>
      <p:pic>
        <p:nvPicPr>
          <p:cNvPr id="13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Овал 14">
            <a:extLst>
              <a:ext uri="{FF2B5EF4-FFF2-40B4-BE49-F238E27FC236}">
                <a16:creationId xmlns:a16="http://schemas.microsoft.com/office/drawing/2014/main" id="{DF5B4202-BC5B-4CEF-B0B1-63FFED6699E6}"/>
              </a:ext>
            </a:extLst>
          </p:cNvPr>
          <p:cNvSpPr/>
          <p:nvPr/>
        </p:nvSpPr>
        <p:spPr>
          <a:xfrm>
            <a:off x="66640" y="2950235"/>
            <a:ext cx="2273112" cy="1495388"/>
          </a:xfrm>
          <a:prstGeom prst="ellipse">
            <a:avLst/>
          </a:prstGeom>
          <a:solidFill>
            <a:srgbClr val="FE98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 Внесение известковых материалов 163,1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EA3FBFB-D4F7-41C7-B3B2-061B02DA55B2}"/>
              </a:ext>
            </a:extLst>
          </p:cNvPr>
          <p:cNvCxnSpPr>
            <a:cxnSpLocks/>
          </p:cNvCxnSpPr>
          <p:nvPr/>
        </p:nvCxnSpPr>
        <p:spPr>
          <a:xfrm>
            <a:off x="4884329" y="1978790"/>
            <a:ext cx="850951" cy="3321967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>
            <a:extLst>
              <a:ext uri="{FF2B5EF4-FFF2-40B4-BE49-F238E27FC236}">
                <a16:creationId xmlns:a16="http://schemas.microsoft.com/office/drawing/2014/main" id="{09C983F6-9C64-43DC-B442-3479037F8BA6}"/>
              </a:ext>
            </a:extLst>
          </p:cNvPr>
          <p:cNvSpPr/>
          <p:nvPr/>
        </p:nvSpPr>
        <p:spPr>
          <a:xfrm>
            <a:off x="6830540" y="4499043"/>
            <a:ext cx="2287706" cy="151510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Приобретение нефтепродуктов  1 908,2</a:t>
            </a:r>
            <a:endParaRPr lang="ru-RU" sz="1500" b="1" dirty="0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ADAEAF4C-5170-45A3-B869-340E8AF2ED24}"/>
              </a:ext>
            </a:extLst>
          </p:cNvPr>
          <p:cNvSpPr/>
          <p:nvPr/>
        </p:nvSpPr>
        <p:spPr>
          <a:xfrm>
            <a:off x="4709101" y="5310615"/>
            <a:ext cx="2287706" cy="1515103"/>
          </a:xfrm>
          <a:prstGeom prst="ellipse">
            <a:avLst/>
          </a:prstGeom>
          <a:solidFill>
            <a:srgbClr val="725B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Закупка минеральных удобрений           1 440,5</a:t>
            </a:r>
            <a:endParaRPr lang="ru-RU" sz="1500" b="1" dirty="0"/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2D100EB8-8EFB-441B-92CB-EC2BF5CC5131}"/>
              </a:ext>
            </a:extLst>
          </p:cNvPr>
          <p:cNvSpPr/>
          <p:nvPr/>
        </p:nvSpPr>
        <p:spPr>
          <a:xfrm>
            <a:off x="44006" y="4562921"/>
            <a:ext cx="2423216" cy="149538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Ремонт и </a:t>
            </a:r>
            <a:r>
              <a:rPr lang="ru-RU" sz="1500" b="1" dirty="0" err="1">
                <a:solidFill>
                  <a:schemeClr val="tx1"/>
                </a:solidFill>
              </a:rPr>
              <a:t>тех.обслуживание</a:t>
            </a:r>
            <a:r>
              <a:rPr lang="ru-RU" sz="1500" b="1" dirty="0">
                <a:solidFill>
                  <a:schemeClr val="tx1"/>
                </a:solidFill>
              </a:rPr>
              <a:t> с/х машин 321,2</a:t>
            </a: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659E01E3-62DE-4A00-BEE5-1A3368FD5DB8}"/>
              </a:ext>
            </a:extLst>
          </p:cNvPr>
          <p:cNvCxnSpPr>
            <a:cxnSpLocks/>
            <a:endCxn id="37" idx="7"/>
          </p:cNvCxnSpPr>
          <p:nvPr/>
        </p:nvCxnSpPr>
        <p:spPr>
          <a:xfrm flipH="1">
            <a:off x="2112350" y="1898535"/>
            <a:ext cx="2187358" cy="2883381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0405F70A-18B4-4430-B313-DDE99B582EBB}"/>
              </a:ext>
            </a:extLst>
          </p:cNvPr>
          <p:cNvCxnSpPr>
            <a:cxnSpLocks/>
          </p:cNvCxnSpPr>
          <p:nvPr/>
        </p:nvCxnSpPr>
        <p:spPr>
          <a:xfrm>
            <a:off x="5286769" y="1898535"/>
            <a:ext cx="1753417" cy="2898617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332490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28000" y="1167917"/>
            <a:ext cx="3384375" cy="613697"/>
          </a:xfrm>
          <a:prstGeom prst="rect">
            <a:avLst/>
          </a:prstGeom>
          <a:solidFill>
            <a:srgbClr val="FFCCCC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Комфортное жилье и благоприятная среда – 4 570,8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28000" y="1943252"/>
            <a:ext cx="3384375" cy="406669"/>
          </a:xfrm>
          <a:prstGeom prst="rect">
            <a:avLst/>
          </a:prstGeom>
          <a:solidFill>
            <a:srgbClr val="BECAD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жилья – 39,2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28000" y="2485174"/>
            <a:ext cx="3384375" cy="1010635"/>
          </a:xfrm>
          <a:prstGeom prst="rect">
            <a:avLst/>
          </a:prstGeom>
          <a:solidFill>
            <a:srgbClr val="F0F29C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Земельно-имущественные отношения, геодезическая и картографическая деятельность – 22,2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28000" y="3653808"/>
            <a:ext cx="3384376" cy="571503"/>
          </a:xfrm>
          <a:prstGeom prst="rect">
            <a:avLst/>
          </a:prstGeom>
          <a:solidFill>
            <a:srgbClr val="CC0099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Массовая информация и книгоиздание – 81,3</a:t>
            </a: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5328000" y="4407092"/>
            <a:ext cx="3384000" cy="576064"/>
          </a:xfrm>
          <a:prstGeom prst="rect">
            <a:avLst/>
          </a:prstGeom>
          <a:solidFill>
            <a:srgbClr val="BB8305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Увековечение памяти о погибших при защите Отечества – 18,9</a:t>
            </a: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5327998" y="5136776"/>
            <a:ext cx="3384375" cy="5964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 и молодежная политика – 23 072,2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6637" y="189422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Финансирование Государственных программ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за 2024 год, тыс. руб.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20000" y="1162413"/>
            <a:ext cx="3384000" cy="3334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Аграрный бизнес – 6 629,0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17758" y="1584047"/>
            <a:ext cx="3384000" cy="7761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государственными финансами  и регулирование финансового рынка – 1 694,8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17757" y="2932607"/>
            <a:ext cx="3384000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преодолению последствий катастрофы на ЧАЭС -  9 795,5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17758" y="3592337"/>
            <a:ext cx="3384000" cy="3258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защита – 2 584,0</a:t>
            </a:r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717758" y="4025935"/>
            <a:ext cx="3384000" cy="768440"/>
          </a:xfrm>
          <a:prstGeom prst="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 народа и демографическая безопасность – 14 333,8</a:t>
            </a:r>
          </a:p>
        </p:txBody>
      </p:sp>
      <p:sp>
        <p:nvSpPr>
          <p:cNvPr id="22" name="Прямоугольник 21"/>
          <p:cNvSpPr/>
          <p:nvPr/>
        </p:nvSpPr>
        <p:spPr>
          <a:xfrm rot="10800000" flipV="1">
            <a:off x="706163" y="4936890"/>
            <a:ext cx="3384000" cy="556663"/>
          </a:xfrm>
          <a:prstGeom prst="rect">
            <a:avLst/>
          </a:prstGeom>
          <a:solidFill>
            <a:srgbClr val="DF9AF4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Рынок труда и содействие занятости – 1,2</a:t>
            </a:r>
          </a:p>
        </p:txBody>
      </p:sp>
      <p:sp>
        <p:nvSpPr>
          <p:cNvPr id="23" name="Прямоугольник 22"/>
          <p:cNvSpPr/>
          <p:nvPr/>
        </p:nvSpPr>
        <p:spPr>
          <a:xfrm rot="10800000" flipV="1">
            <a:off x="732538" y="5625737"/>
            <a:ext cx="3384000" cy="339134"/>
          </a:xfrm>
          <a:prstGeom prst="rect">
            <a:avLst/>
          </a:prstGeom>
          <a:solidFill>
            <a:srgbClr val="FF006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Транспортный комплекс – 562,5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20000" y="6097055"/>
            <a:ext cx="3384000" cy="3536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 Беларуси – 3 358,3</a:t>
            </a:r>
          </a:p>
        </p:txBody>
      </p:sp>
      <p:sp>
        <p:nvSpPr>
          <p:cNvPr id="25" name="Прямоугольник 24"/>
          <p:cNvSpPr/>
          <p:nvPr/>
        </p:nvSpPr>
        <p:spPr>
          <a:xfrm rot="10800000" flipV="1">
            <a:off x="5328000" y="5863335"/>
            <a:ext cx="3384000" cy="596481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–       1 027,9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511522D-1169-49CF-86E2-18481F76DB26}"/>
              </a:ext>
            </a:extLst>
          </p:cNvPr>
          <p:cNvSpPr/>
          <p:nvPr/>
        </p:nvSpPr>
        <p:spPr>
          <a:xfrm rot="16200000">
            <a:off x="2215350" y="3412661"/>
            <a:ext cx="5043903" cy="6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Всего по 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гос.программам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67 796,0 тыс. рубля </a:t>
            </a:r>
          </a:p>
          <a:p>
            <a:pPr algn="ctr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или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92,3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 от всех расходов бюджета района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7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5A18D869-2FCB-43FF-A549-517AC696E41B}"/>
              </a:ext>
            </a:extLst>
          </p:cNvPr>
          <p:cNvSpPr/>
          <p:nvPr/>
        </p:nvSpPr>
        <p:spPr>
          <a:xfrm>
            <a:off x="717758" y="2461113"/>
            <a:ext cx="3384000" cy="384913"/>
          </a:xfrm>
          <a:prstGeom prst="rect">
            <a:avLst/>
          </a:prstGeom>
          <a:solidFill>
            <a:srgbClr val="33FBBD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среды– 4,4</a:t>
            </a:r>
          </a:p>
        </p:txBody>
      </p:sp>
    </p:spTree>
    <p:extLst>
      <p:ext uri="{BB962C8B-B14F-4D97-AF65-F5344CB8AC3E}">
        <p14:creationId xmlns:p14="http://schemas.microsoft.com/office/powerpoint/2010/main" val="3249661796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4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6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8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2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400"/>
                            </p:stCondLst>
                            <p:childTnLst>
                              <p:par>
                                <p:cTn id="8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600"/>
                            </p:stCondLst>
                            <p:childTnLst>
                              <p:par>
                                <p:cTn id="8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3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</p:bldLst>
  </p:timing>
</p:sld>
</file>

<file path=ppt/theme/theme1.xml><?xml version="1.0" encoding="utf-8"?>
<a:theme xmlns:a="http://schemas.openxmlformats.org/drawingml/2006/main" name="1_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Доклад Якобсона А.С. 28 декабря 2006 г. на сессии облсовета_28122006</Template>
  <TotalTime>9846</TotalTime>
  <Words>612</Words>
  <Application>Microsoft Office PowerPoint</Application>
  <PresentationFormat>Экран (4:3)</PresentationFormat>
  <Paragraphs>140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Cyr</vt:lpstr>
      <vt:lpstr>Arial Unicode MS</vt:lpstr>
      <vt:lpstr>Calibri</vt:lpstr>
      <vt:lpstr>Century Schoolbook</vt:lpstr>
      <vt:lpstr>Garamond</vt:lpstr>
      <vt:lpstr>Times New Roman</vt:lpstr>
      <vt:lpstr>1_Тема Office</vt:lpstr>
      <vt:lpstr>ё</vt:lpstr>
      <vt:lpstr>Структура доходов бюджета Ветковского района</vt:lpstr>
      <vt:lpstr>Презентация PowerPoint</vt:lpstr>
      <vt:lpstr>Динамика исполнения консолидированного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Курнасенко Татьяна Петровна</cp:lastModifiedBy>
  <cp:revision>1055</cp:revision>
  <cp:lastPrinted>2024-02-27T15:50:20Z</cp:lastPrinted>
  <dcterms:created xsi:type="dcterms:W3CDTF">2014-10-21T09:07:01Z</dcterms:created>
  <dcterms:modified xsi:type="dcterms:W3CDTF">2025-02-14T13:39:07Z</dcterms:modified>
</cp:coreProperties>
</file>